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547" r:id="rId3"/>
    <p:sldId id="541" r:id="rId4"/>
    <p:sldId id="543" r:id="rId5"/>
    <p:sldId id="544" r:id="rId6"/>
    <p:sldId id="545" r:id="rId7"/>
    <p:sldId id="546" r:id="rId8"/>
    <p:sldId id="542" r:id="rId9"/>
    <p:sldId id="561" r:id="rId10"/>
    <p:sldId id="562" r:id="rId11"/>
    <p:sldId id="555" r:id="rId12"/>
    <p:sldId id="556" r:id="rId13"/>
    <p:sldId id="557" r:id="rId14"/>
    <p:sldId id="558" r:id="rId15"/>
    <p:sldId id="559" r:id="rId16"/>
    <p:sldId id="560" r:id="rId17"/>
    <p:sldId id="548" r:id="rId18"/>
    <p:sldId id="549" r:id="rId19"/>
    <p:sldId id="550" r:id="rId20"/>
    <p:sldId id="551" r:id="rId21"/>
    <p:sldId id="552" r:id="rId22"/>
    <p:sldId id="553" r:id="rId2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4" autoAdjust="0"/>
    <p:restoredTop sz="96301" autoAdjust="0"/>
  </p:normalViewPr>
  <p:slideViewPr>
    <p:cSldViewPr snapToGrid="0">
      <p:cViewPr varScale="1">
        <p:scale>
          <a:sx n="114" d="100"/>
          <a:sy n="114" d="100"/>
        </p:scale>
        <p:origin x="684" y="42"/>
      </p:cViewPr>
      <p:guideLst>
        <p:guide orient="horz" pos="744"/>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EDCEC4E-9B1E-4C3B-9D18-203F7F1A39E0}" type="datetimeFigureOut">
              <a:rPr lang="en-US" smtClean="0"/>
              <a:t>6/2/2022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977C5-473A-4BC2-ADC1-9D16A2177F83}" type="slidenum">
              <a:rPr lang="en-US" smtClean="0"/>
              <a:t>‹#›</a:t>
            </a:fld>
            <a:endParaRPr lang="en-US"/>
          </a:p>
        </p:txBody>
      </p:sp>
    </p:spTree>
    <p:extLst>
      <p:ext uri="{BB962C8B-B14F-4D97-AF65-F5344CB8AC3E}">
        <p14:creationId xmlns:p14="http://schemas.microsoft.com/office/powerpoint/2010/main" val="3069607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977C5-473A-4BC2-ADC1-9D16A2177F83}" type="slidenum">
              <a:rPr lang="en-US" smtClean="0"/>
              <a:t>1</a:t>
            </a:fld>
            <a:endParaRPr lang="en-US"/>
          </a:p>
        </p:txBody>
      </p:sp>
    </p:spTree>
    <p:extLst>
      <p:ext uri="{BB962C8B-B14F-4D97-AF65-F5344CB8AC3E}">
        <p14:creationId xmlns:p14="http://schemas.microsoft.com/office/powerpoint/2010/main" val="154076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xfrm>
            <a:off x="409575" y="693738"/>
            <a:ext cx="6154738" cy="34623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Arial" charset="0"/>
              <a:cs typeface="Arial" charset="0"/>
            </a:endParaRPr>
          </a:p>
        </p:txBody>
      </p:sp>
    </p:spTree>
    <p:extLst>
      <p:ext uri="{BB962C8B-B14F-4D97-AF65-F5344CB8AC3E}">
        <p14:creationId xmlns:p14="http://schemas.microsoft.com/office/powerpoint/2010/main" val="386783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xfrm>
            <a:off x="409575" y="693738"/>
            <a:ext cx="6154738" cy="34623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Arial" charset="0"/>
              <a:cs typeface="Arial" charset="0"/>
            </a:endParaRPr>
          </a:p>
        </p:txBody>
      </p:sp>
    </p:spTree>
    <p:extLst>
      <p:ext uri="{BB962C8B-B14F-4D97-AF65-F5344CB8AC3E}">
        <p14:creationId xmlns:p14="http://schemas.microsoft.com/office/powerpoint/2010/main" val="2701693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977C5-473A-4BC2-ADC1-9D16A2177F83}" type="slidenum">
              <a:rPr lang="en-US" smtClean="0"/>
              <a:pPr/>
              <a:t>17</a:t>
            </a:fld>
            <a:endParaRPr lang="en-US"/>
          </a:p>
        </p:txBody>
      </p:sp>
    </p:spTree>
    <p:extLst>
      <p:ext uri="{BB962C8B-B14F-4D97-AF65-F5344CB8AC3E}">
        <p14:creationId xmlns:p14="http://schemas.microsoft.com/office/powerpoint/2010/main" val="290841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977C5-473A-4BC2-ADC1-9D16A2177F83}" type="slidenum">
              <a:rPr lang="en-US" smtClean="0"/>
              <a:pPr/>
              <a:t>18</a:t>
            </a:fld>
            <a:endParaRPr lang="en-US"/>
          </a:p>
        </p:txBody>
      </p:sp>
    </p:spTree>
    <p:extLst>
      <p:ext uri="{BB962C8B-B14F-4D97-AF65-F5344CB8AC3E}">
        <p14:creationId xmlns:p14="http://schemas.microsoft.com/office/powerpoint/2010/main" val="219416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977C5-473A-4BC2-ADC1-9D16A2177F83}" type="slidenum">
              <a:rPr lang="en-US" smtClean="0"/>
              <a:pPr/>
              <a:t>19</a:t>
            </a:fld>
            <a:endParaRPr lang="en-US"/>
          </a:p>
        </p:txBody>
      </p:sp>
    </p:spTree>
    <p:extLst>
      <p:ext uri="{BB962C8B-B14F-4D97-AF65-F5344CB8AC3E}">
        <p14:creationId xmlns:p14="http://schemas.microsoft.com/office/powerpoint/2010/main" val="4021247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977C5-473A-4BC2-ADC1-9D16A2177F83}" type="slidenum">
              <a:rPr lang="en-US" smtClean="0"/>
              <a:pPr/>
              <a:t>20</a:t>
            </a:fld>
            <a:endParaRPr lang="en-US"/>
          </a:p>
        </p:txBody>
      </p:sp>
    </p:spTree>
    <p:extLst>
      <p:ext uri="{BB962C8B-B14F-4D97-AF65-F5344CB8AC3E}">
        <p14:creationId xmlns:p14="http://schemas.microsoft.com/office/powerpoint/2010/main" val="177279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977C5-473A-4BC2-ADC1-9D16A2177F83}" type="slidenum">
              <a:rPr lang="en-US" smtClean="0"/>
              <a:pPr/>
              <a:t>21</a:t>
            </a:fld>
            <a:endParaRPr lang="en-US"/>
          </a:p>
        </p:txBody>
      </p:sp>
    </p:spTree>
    <p:extLst>
      <p:ext uri="{BB962C8B-B14F-4D97-AF65-F5344CB8AC3E}">
        <p14:creationId xmlns:p14="http://schemas.microsoft.com/office/powerpoint/2010/main" val="173533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BB408E-2A6C-4134-847D-6F56CF9EC81B}"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3A1D95-63AA-4D27-AC5C-0EE199B1E012}" type="slidenum">
              <a:rPr lang="en-US" smtClean="0"/>
              <a:t>‹#›</a:t>
            </a:fld>
            <a:endParaRPr lang="en-US"/>
          </a:p>
        </p:txBody>
      </p:sp>
    </p:spTree>
    <p:extLst>
      <p:ext uri="{BB962C8B-B14F-4D97-AF65-F5344CB8AC3E}">
        <p14:creationId xmlns:p14="http://schemas.microsoft.com/office/powerpoint/2010/main" val="2852888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BB408E-2A6C-4134-847D-6F56CF9EC81B}"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3A1D95-63AA-4D27-AC5C-0EE199B1E012}" type="slidenum">
              <a:rPr lang="en-US" smtClean="0"/>
              <a:t>‹#›</a:t>
            </a:fld>
            <a:endParaRPr lang="en-US"/>
          </a:p>
        </p:txBody>
      </p:sp>
    </p:spTree>
    <p:extLst>
      <p:ext uri="{BB962C8B-B14F-4D97-AF65-F5344CB8AC3E}">
        <p14:creationId xmlns:p14="http://schemas.microsoft.com/office/powerpoint/2010/main" val="129802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BB408E-2A6C-4134-847D-6F56CF9EC81B}"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3A1D95-63AA-4D27-AC5C-0EE199B1E012}" type="slidenum">
              <a:rPr lang="en-US" smtClean="0"/>
              <a:t>‹#›</a:t>
            </a:fld>
            <a:endParaRPr lang="en-US"/>
          </a:p>
        </p:txBody>
      </p:sp>
    </p:spTree>
    <p:extLst>
      <p:ext uri="{BB962C8B-B14F-4D97-AF65-F5344CB8AC3E}">
        <p14:creationId xmlns:p14="http://schemas.microsoft.com/office/powerpoint/2010/main" val="496230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A3D0585-512D-D444-9095-F6018B546D4A}"/>
              </a:ext>
            </a:extLst>
          </p:cNvPr>
          <p:cNvSpPr>
            <a:spLocks noGrp="1"/>
          </p:cNvSpPr>
          <p:nvPr>
            <p:ph type="title"/>
          </p:nvPr>
        </p:nvSpPr>
        <p:spPr>
          <a:xfrm>
            <a:off x="0" y="1"/>
            <a:ext cx="12192000" cy="648518"/>
          </a:xfrm>
          <a:prstGeom prst="rect">
            <a:avLst/>
          </a:prstGeom>
          <a:solidFill>
            <a:srgbClr val="EBF3E0"/>
          </a:solidFill>
        </p:spPr>
        <p:txBody>
          <a:bodyPr vert="horz" lIns="91440" tIns="45720" rIns="91440" bIns="45720" rtlCol="0" anchor="ctr">
            <a:normAutofit/>
          </a:bodyPr>
          <a:lstStyle>
            <a:lvl1pPr>
              <a:defRPr>
                <a:solidFill>
                  <a:srgbClr val="008040"/>
                </a:solidFill>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4A679893-EEA3-1F40-B9E1-45BFF971F273}"/>
              </a:ext>
            </a:extLst>
          </p:cNvPr>
          <p:cNvCxnSpPr>
            <a:cxnSpLocks/>
          </p:cNvCxnSpPr>
          <p:nvPr userDrawn="1"/>
        </p:nvCxnSpPr>
        <p:spPr>
          <a:xfrm>
            <a:off x="0" y="661969"/>
            <a:ext cx="12192000" cy="0"/>
          </a:xfrm>
          <a:prstGeom prst="line">
            <a:avLst/>
          </a:prstGeom>
          <a:ln w="38100">
            <a:solidFill>
              <a:srgbClr val="008040"/>
            </a:solidFill>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61094669-FFD1-664E-BC4C-BA69194DF8DA}"/>
              </a:ext>
            </a:extLst>
          </p:cNvPr>
          <p:cNvSpPr>
            <a:spLocks noGrp="1"/>
          </p:cNvSpPr>
          <p:nvPr>
            <p:ph type="body" sz="quarter" idx="10"/>
          </p:nvPr>
        </p:nvSpPr>
        <p:spPr>
          <a:xfrm>
            <a:off x="721481" y="1389886"/>
            <a:ext cx="10749038" cy="4155422"/>
          </a:xfrm>
        </p:spPr>
        <p:txBody>
          <a:bodyPr/>
          <a:lstStyle>
            <a:lvl1pPr>
              <a:defRPr>
                <a:solidFill>
                  <a:srgbClr val="00804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01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BB408E-2A6C-4134-847D-6F56CF9EC81B}"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3A1D95-63AA-4D27-AC5C-0EE199B1E012}" type="slidenum">
              <a:rPr lang="en-US" smtClean="0"/>
              <a:t>‹#›</a:t>
            </a:fld>
            <a:endParaRPr lang="en-US"/>
          </a:p>
        </p:txBody>
      </p:sp>
    </p:spTree>
    <p:extLst>
      <p:ext uri="{BB962C8B-B14F-4D97-AF65-F5344CB8AC3E}">
        <p14:creationId xmlns:p14="http://schemas.microsoft.com/office/powerpoint/2010/main" val="2002633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BB408E-2A6C-4134-847D-6F56CF9EC81B}" type="datetimeFigureOut">
              <a:rPr lang="en-US" smtClean="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3A1D95-63AA-4D27-AC5C-0EE199B1E012}" type="slidenum">
              <a:rPr lang="en-US" smtClean="0"/>
              <a:t>‹#›</a:t>
            </a:fld>
            <a:endParaRPr lang="en-US"/>
          </a:p>
        </p:txBody>
      </p:sp>
    </p:spTree>
    <p:extLst>
      <p:ext uri="{BB962C8B-B14F-4D97-AF65-F5344CB8AC3E}">
        <p14:creationId xmlns:p14="http://schemas.microsoft.com/office/powerpoint/2010/main" val="361015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BB408E-2A6C-4134-847D-6F56CF9EC81B}" type="datetimeFigureOut">
              <a:rPr lang="en-US" smtClean="0"/>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3A1D95-63AA-4D27-AC5C-0EE199B1E012}" type="slidenum">
              <a:rPr lang="en-US" smtClean="0"/>
              <a:t>‹#›</a:t>
            </a:fld>
            <a:endParaRPr lang="en-US"/>
          </a:p>
        </p:txBody>
      </p:sp>
    </p:spTree>
    <p:extLst>
      <p:ext uri="{BB962C8B-B14F-4D97-AF65-F5344CB8AC3E}">
        <p14:creationId xmlns:p14="http://schemas.microsoft.com/office/powerpoint/2010/main" val="2268548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BB408E-2A6C-4134-847D-6F56CF9EC81B}" type="datetimeFigureOut">
              <a:rPr lang="en-US" smtClean="0"/>
              <a:t>6/2/2022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3A1D95-63AA-4D27-AC5C-0EE199B1E012}" type="slidenum">
              <a:rPr lang="en-US" smtClean="0"/>
              <a:t>‹#›</a:t>
            </a:fld>
            <a:endParaRPr lang="en-US"/>
          </a:p>
        </p:txBody>
      </p:sp>
    </p:spTree>
    <p:extLst>
      <p:ext uri="{BB962C8B-B14F-4D97-AF65-F5344CB8AC3E}">
        <p14:creationId xmlns:p14="http://schemas.microsoft.com/office/powerpoint/2010/main" val="3450420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BB408E-2A6C-4134-847D-6F56CF9EC81B}" type="datetimeFigureOut">
              <a:rPr lang="en-US" smtClean="0"/>
              <a:t>6/2/2022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3A1D95-63AA-4D27-AC5C-0EE199B1E012}" type="slidenum">
              <a:rPr lang="en-US" smtClean="0"/>
              <a:t>‹#›</a:t>
            </a:fld>
            <a:endParaRPr lang="en-US"/>
          </a:p>
        </p:txBody>
      </p:sp>
    </p:spTree>
    <p:extLst>
      <p:ext uri="{BB962C8B-B14F-4D97-AF65-F5344CB8AC3E}">
        <p14:creationId xmlns:p14="http://schemas.microsoft.com/office/powerpoint/2010/main" val="853146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BB408E-2A6C-4134-847D-6F56CF9EC81B}" type="datetimeFigureOut">
              <a:rPr lang="en-US" smtClean="0"/>
              <a:t>6/2/2022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3A1D95-63AA-4D27-AC5C-0EE199B1E012}" type="slidenum">
              <a:rPr lang="en-US" smtClean="0"/>
              <a:t>‹#›</a:t>
            </a:fld>
            <a:endParaRPr lang="en-US"/>
          </a:p>
        </p:txBody>
      </p:sp>
    </p:spTree>
    <p:extLst>
      <p:ext uri="{BB962C8B-B14F-4D97-AF65-F5344CB8AC3E}">
        <p14:creationId xmlns:p14="http://schemas.microsoft.com/office/powerpoint/2010/main" val="3836169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9BB408E-2A6C-4134-847D-6F56CF9EC81B}" type="datetimeFigureOut">
              <a:rPr lang="en-US" smtClean="0"/>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3A1D95-63AA-4D27-AC5C-0EE199B1E012}" type="slidenum">
              <a:rPr lang="en-US" smtClean="0"/>
              <a:t>‹#›</a:t>
            </a:fld>
            <a:endParaRPr lang="en-US"/>
          </a:p>
        </p:txBody>
      </p:sp>
    </p:spTree>
    <p:extLst>
      <p:ext uri="{BB962C8B-B14F-4D97-AF65-F5344CB8AC3E}">
        <p14:creationId xmlns:p14="http://schemas.microsoft.com/office/powerpoint/2010/main" val="2909270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9BB408E-2A6C-4134-847D-6F56CF9EC81B}" type="datetimeFigureOut">
              <a:rPr lang="en-US" smtClean="0"/>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3A1D95-63AA-4D27-AC5C-0EE199B1E012}" type="slidenum">
              <a:rPr lang="en-US" smtClean="0"/>
              <a:t>‹#›</a:t>
            </a:fld>
            <a:endParaRPr lang="en-US"/>
          </a:p>
        </p:txBody>
      </p:sp>
    </p:spTree>
    <p:extLst>
      <p:ext uri="{BB962C8B-B14F-4D97-AF65-F5344CB8AC3E}">
        <p14:creationId xmlns:p14="http://schemas.microsoft.com/office/powerpoint/2010/main" val="3715101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BB408E-2A6C-4134-847D-6F56CF9EC81B}" type="datetimeFigureOut">
              <a:rPr lang="en-US" smtClean="0"/>
              <a:t>6/2/2022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3A1D95-63AA-4D27-AC5C-0EE199B1E012}" type="slidenum">
              <a:rPr lang="en-US" smtClean="0"/>
              <a:t>‹#›</a:t>
            </a:fld>
            <a:endParaRPr lang="en-US"/>
          </a:p>
        </p:txBody>
      </p:sp>
    </p:spTree>
    <p:extLst>
      <p:ext uri="{BB962C8B-B14F-4D97-AF65-F5344CB8AC3E}">
        <p14:creationId xmlns:p14="http://schemas.microsoft.com/office/powerpoint/2010/main" val="555119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ppyters.maayanlab.cloud/#/"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31636"/>
            <a:ext cx="10981899" cy="1247210"/>
          </a:xfrm>
        </p:spPr>
        <p:txBody>
          <a:bodyPr>
            <a:noAutofit/>
          </a:bodyPr>
          <a:lstStyle/>
          <a:p>
            <a:pPr>
              <a:lnSpc>
                <a:spcPct val="150000"/>
              </a:lnSpc>
            </a:pPr>
            <a:r>
              <a:rPr lang="en-US" sz="1600" b="1" dirty="0">
                <a:latin typeface="Arial" panose="020B0604020202020204" pitchFamily="34" charset="0"/>
                <a:cs typeface="Arial" panose="020B0604020202020204" pitchFamily="34" charset="0"/>
              </a:rPr>
              <a:t>NIH workshop (</a:t>
            </a:r>
            <a:r>
              <a:rPr lang="en-US" sz="1600" b="1" dirty="0" smtClean="0">
                <a:latin typeface="Arial" panose="020B0604020202020204" pitchFamily="34" charset="0"/>
                <a:cs typeface="Arial" panose="020B0604020202020204" pitchFamily="34" charset="0"/>
              </a:rPr>
              <a:t>NIEHS/NHGRI, May 24-26, 2022)</a:t>
            </a:r>
            <a:br>
              <a:rPr lang="en-US" sz="1600" b="1" dirty="0" smtClean="0">
                <a:latin typeface="Arial" panose="020B0604020202020204" pitchFamily="34" charset="0"/>
                <a:cs typeface="Arial" panose="020B0604020202020204" pitchFamily="34" charset="0"/>
              </a:rPr>
            </a:br>
            <a:r>
              <a:rPr lang="en-US" sz="1600" b="1" dirty="0" smtClean="0">
                <a:solidFill>
                  <a:schemeClr val="accent5"/>
                </a:solidFill>
                <a:latin typeface="Arial" panose="020B0604020202020204" pitchFamily="34" charset="0"/>
                <a:cs typeface="Arial" panose="020B0604020202020204" pitchFamily="34" charset="0"/>
              </a:rPr>
              <a:t>https</a:t>
            </a:r>
            <a:r>
              <a:rPr lang="en-US" sz="1600" b="1" dirty="0">
                <a:solidFill>
                  <a:schemeClr val="accent5"/>
                </a:solidFill>
                <a:latin typeface="Arial" panose="020B0604020202020204" pitchFamily="34" charset="0"/>
                <a:cs typeface="Arial" panose="020B0604020202020204" pitchFamily="34" charset="0"/>
              </a:rPr>
              <a:t>://www.niehs.nih.gov/news/events/rnaworkshop2022/index.cfm</a:t>
            </a:r>
            <a:r>
              <a:rPr lang="en-US" sz="1600" b="1" dirty="0">
                <a:solidFill>
                  <a:srgbClr val="C00000"/>
                </a:solidFill>
                <a:latin typeface="Arial" panose="020B0604020202020204" pitchFamily="34" charset="0"/>
                <a:cs typeface="Arial" panose="020B0604020202020204" pitchFamily="34" charset="0"/>
              </a:rPr>
              <a:t/>
            </a:r>
            <a:br>
              <a:rPr lang="en-US" sz="1600" b="1" dirty="0">
                <a:solidFill>
                  <a:srgbClr val="C00000"/>
                </a:solidFill>
                <a:latin typeface="Arial" panose="020B0604020202020204" pitchFamily="34" charset="0"/>
                <a:cs typeface="Arial" panose="020B0604020202020204" pitchFamily="34" charset="0"/>
              </a:rPr>
            </a:br>
            <a:r>
              <a:rPr lang="en-US" sz="1600" b="1" dirty="0">
                <a:solidFill>
                  <a:srgbClr val="C00000"/>
                </a:solidFill>
                <a:latin typeface="Arial" panose="020B0604020202020204" pitchFamily="34" charset="0"/>
                <a:cs typeface="Arial" panose="020B0604020202020204" pitchFamily="34" charset="0"/>
              </a:rPr>
              <a:t>Capturing RNA Sequence and Transcript Diversity, from Technology Innovation to Clinical Application</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8046" y="93307"/>
            <a:ext cx="3190875" cy="456565"/>
          </a:xfrm>
          <a:prstGeom prst="rect">
            <a:avLst/>
          </a:prstGeom>
        </p:spPr>
      </p:pic>
      <p:sp>
        <p:nvSpPr>
          <p:cNvPr id="6" name="TextBox 5"/>
          <p:cNvSpPr txBox="1"/>
          <p:nvPr/>
        </p:nvSpPr>
        <p:spPr>
          <a:xfrm>
            <a:off x="0" y="4455761"/>
            <a:ext cx="12192000" cy="2031325"/>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Kin Fai Au Lab</a:t>
            </a:r>
          </a:p>
          <a:p>
            <a:pPr algn="ctr"/>
            <a:endParaRPr lang="en-US" b="1" dirty="0" smtClean="0">
              <a:latin typeface="Arial" panose="020B0604020202020204" pitchFamily="34" charset="0"/>
              <a:cs typeface="Arial" panose="020B0604020202020204" pitchFamily="34" charset="0"/>
            </a:endParaRPr>
          </a:p>
          <a:p>
            <a:pPr algn="ctr"/>
            <a:r>
              <a:rPr lang="en-US" dirty="0" smtClean="0">
                <a:latin typeface="Arial" panose="020B0604020202020204" pitchFamily="34" charset="0"/>
                <a:cs typeface="Arial" panose="020B0604020202020204" pitchFamily="34" charset="0"/>
              </a:rPr>
              <a:t>May </a:t>
            </a:r>
            <a:r>
              <a:rPr lang="en-US" dirty="0" smtClean="0">
                <a:latin typeface="Arial" panose="020B0604020202020204" pitchFamily="34" charset="0"/>
                <a:cs typeface="Arial" panose="020B0604020202020204" pitchFamily="34" charset="0"/>
              </a:rPr>
              <a:t>24, 27 and 31</a:t>
            </a:r>
            <a:r>
              <a:rPr lang="en-US" dirty="0" smtClean="0">
                <a:latin typeface="Arial" panose="020B0604020202020204" pitchFamily="34" charset="0"/>
                <a:cs typeface="Arial" panose="020B0604020202020204" pitchFamily="34" charset="0"/>
              </a:rPr>
              <a:t>, 2022</a:t>
            </a:r>
          </a:p>
          <a:p>
            <a:pPr algn="ctr"/>
            <a:endParaRPr lang="en-US" dirty="0" smtClean="0">
              <a:latin typeface="Arial" panose="020B0604020202020204" pitchFamily="34" charset="0"/>
              <a:cs typeface="Arial" panose="020B0604020202020204" pitchFamily="34" charset="0"/>
            </a:endParaRPr>
          </a:p>
          <a:p>
            <a:pPr algn="ctr"/>
            <a:r>
              <a:rPr lang="en-US" dirty="0" smtClean="0">
                <a:latin typeface="Arial" panose="020B0604020202020204" pitchFamily="34" charset="0"/>
                <a:cs typeface="Arial" panose="020B0604020202020204" pitchFamily="34" charset="0"/>
              </a:rPr>
              <a:t>Department of Biomedical Informatics</a:t>
            </a:r>
          </a:p>
          <a:p>
            <a:pPr algn="ctr"/>
            <a:endParaRPr lang="en-US" dirty="0" smtClean="0">
              <a:latin typeface="Arial" panose="020B0604020202020204" pitchFamily="34" charset="0"/>
              <a:cs typeface="Arial" panose="020B0604020202020204" pitchFamily="34" charset="0"/>
            </a:endParaRPr>
          </a:p>
          <a:p>
            <a:pPr algn="ctr"/>
            <a:r>
              <a:rPr lang="en-US" dirty="0" smtClean="0">
                <a:latin typeface="Arial" panose="020B0604020202020204" pitchFamily="34" charset="0"/>
                <a:cs typeface="Arial" panose="020B0604020202020204" pitchFamily="34" charset="0"/>
              </a:rPr>
              <a:t>Ohio State University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281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57E8-1D73-3746-B65F-FB405E122963}"/>
              </a:ext>
            </a:extLst>
          </p:cNvPr>
          <p:cNvSpPr>
            <a:spLocks noGrp="1"/>
          </p:cNvSpPr>
          <p:nvPr>
            <p:ph type="title"/>
          </p:nvPr>
        </p:nvSpPr>
        <p:spPr/>
        <p:txBody>
          <a:bodyPr>
            <a:normAutofit fontScale="90000"/>
          </a:bodyPr>
          <a:lstStyle/>
          <a:p>
            <a:r>
              <a:rPr lang="en-US" dirty="0"/>
              <a:t>Critical Computational Resources</a:t>
            </a:r>
          </a:p>
        </p:txBody>
      </p:sp>
      <p:sp>
        <p:nvSpPr>
          <p:cNvPr id="3" name="Text Placeholder 2">
            <a:extLst>
              <a:ext uri="{FF2B5EF4-FFF2-40B4-BE49-F238E27FC236}">
                <a16:creationId xmlns:a16="http://schemas.microsoft.com/office/drawing/2014/main" id="{B7D24EE6-1FC0-2846-8EDD-0B2ACB1A8C7B}"/>
              </a:ext>
            </a:extLst>
          </p:cNvPr>
          <p:cNvSpPr>
            <a:spLocks noGrp="1"/>
          </p:cNvSpPr>
          <p:nvPr>
            <p:ph type="body" sz="quarter" idx="10"/>
          </p:nvPr>
        </p:nvSpPr>
        <p:spPr>
          <a:xfrm>
            <a:off x="721481" y="980661"/>
            <a:ext cx="10749038" cy="5877339"/>
          </a:xfrm>
        </p:spPr>
        <p:txBody>
          <a:bodyPr>
            <a:normAutofit fontScale="92500" lnSpcReduction="20000"/>
          </a:bodyPr>
          <a:lstStyle/>
          <a:p>
            <a:r>
              <a:rPr lang="en-US" dirty="0"/>
              <a:t>Analysis reproducibility (raised by Ali Mortazavi &amp; </a:t>
            </a:r>
            <a:r>
              <a:rPr lang="en-US" sz="2900" dirty="0"/>
              <a:t>Phil Bevilacqua)</a:t>
            </a:r>
          </a:p>
          <a:p>
            <a:pPr lvl="1"/>
            <a:r>
              <a:rPr lang="en-US" dirty="0"/>
              <a:t>Difficulty in sharing &amp; comparing results for ~100 datasets </a:t>
            </a:r>
          </a:p>
          <a:p>
            <a:pPr lvl="1"/>
            <a:r>
              <a:rPr lang="en-US" dirty="0"/>
              <a:t>Raising standard for paper review</a:t>
            </a:r>
          </a:p>
          <a:p>
            <a:pPr lvl="1"/>
            <a:r>
              <a:rPr lang="en-US" dirty="0"/>
              <a:t>Central repo that documents software code used for analysis</a:t>
            </a:r>
          </a:p>
          <a:p>
            <a:pPr lvl="1"/>
            <a:r>
              <a:rPr lang="en-US" dirty="0"/>
              <a:t>Docker containers to reproduce environment</a:t>
            </a:r>
          </a:p>
          <a:p>
            <a:r>
              <a:rPr lang="en-US" dirty="0"/>
              <a:t>Communication between data scientists &amp; other researchers (raised by Ali Mortazavi &amp; </a:t>
            </a:r>
            <a:r>
              <a:rPr lang="en-US" sz="2900" dirty="0"/>
              <a:t>Phil Bevilacqua)</a:t>
            </a:r>
            <a:endParaRPr lang="en-US" dirty="0"/>
          </a:p>
          <a:p>
            <a:pPr lvl="1"/>
            <a:r>
              <a:rPr lang="en-US" dirty="0" err="1"/>
              <a:t>Jupyter</a:t>
            </a:r>
            <a:r>
              <a:rPr lang="en-US" dirty="0"/>
              <a:t> notebooks to automate dataflow (</a:t>
            </a:r>
            <a:r>
              <a:rPr lang="en-US" dirty="0">
                <a:hlinkClick r:id="rId2"/>
              </a:rPr>
              <a:t>https://appyters.maayanlab.cloud/#/</a:t>
            </a:r>
            <a:r>
              <a:rPr lang="en-US" dirty="0"/>
              <a:t>)</a:t>
            </a:r>
          </a:p>
          <a:p>
            <a:r>
              <a:rPr lang="en-US" dirty="0"/>
              <a:t>High cost for processing data (even on Cloud)</a:t>
            </a:r>
          </a:p>
          <a:p>
            <a:r>
              <a:rPr lang="en-US" dirty="0"/>
              <a:t>The gene annotation to capture what they are expressed</a:t>
            </a:r>
          </a:p>
          <a:p>
            <a:pPr lvl="1"/>
            <a:r>
              <a:rPr lang="en-US" dirty="0"/>
              <a:t>How to represent results given use of different cell types;</a:t>
            </a:r>
          </a:p>
          <a:p>
            <a:pPr lvl="1"/>
            <a:r>
              <a:rPr lang="en-US" dirty="0"/>
              <a:t>Gene annotations should capture what they are expressed understand where RNA mods are occurring</a:t>
            </a:r>
          </a:p>
          <a:p>
            <a:r>
              <a:rPr lang="en-US" dirty="0"/>
              <a:t>Coding culture promotion</a:t>
            </a:r>
          </a:p>
          <a:p>
            <a:r>
              <a:rPr lang="en-US" dirty="0"/>
              <a:t>Difficult to get access to </a:t>
            </a:r>
            <a:r>
              <a:rPr lang="en-US" dirty="0" err="1"/>
              <a:t>RNAseq</a:t>
            </a:r>
            <a:r>
              <a:rPr lang="en-US" dirty="0"/>
              <a:t> data via </a:t>
            </a:r>
            <a:r>
              <a:rPr lang="en-US" dirty="0" err="1"/>
              <a:t>dbGAP</a:t>
            </a:r>
            <a:r>
              <a:rPr lang="en-US" dirty="0"/>
              <a:t> (Phil Bevilacqua)</a:t>
            </a:r>
          </a:p>
          <a:p>
            <a:pPr lvl="1"/>
            <a:r>
              <a:rPr lang="en-US" dirty="0"/>
              <a:t>prohibits global analysis and more study focused</a:t>
            </a:r>
          </a:p>
        </p:txBody>
      </p:sp>
    </p:spTree>
    <p:extLst>
      <p:ext uri="{BB962C8B-B14F-4D97-AF65-F5344CB8AC3E}">
        <p14:creationId xmlns:p14="http://schemas.microsoft.com/office/powerpoint/2010/main" val="200044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747D5-B8A9-D44A-88A2-CDE16EF00EB5}"/>
              </a:ext>
            </a:extLst>
          </p:cNvPr>
          <p:cNvSpPr>
            <a:spLocks noGrp="1"/>
          </p:cNvSpPr>
          <p:nvPr>
            <p:ph type="ctrTitle"/>
          </p:nvPr>
        </p:nvSpPr>
        <p:spPr>
          <a:xfrm>
            <a:off x="900113" y="1122363"/>
            <a:ext cx="10515600" cy="2387600"/>
          </a:xfrm>
        </p:spPr>
        <p:txBody>
          <a:bodyPr>
            <a:normAutofit/>
          </a:bodyPr>
          <a:lstStyle/>
          <a:p>
            <a:r>
              <a:rPr kumimoji="1" lang="en-US" altLang="zh-CN" sz="5400" dirty="0">
                <a:latin typeface="Arial" panose="020B0604020202020204" pitchFamily="34" charset="0"/>
                <a:cs typeface="Arial" panose="020B0604020202020204" pitchFamily="34" charset="0"/>
              </a:rPr>
              <a:t>Summary on </a:t>
            </a:r>
            <a:r>
              <a:rPr kumimoji="1" lang="en-US" altLang="zh-CN" sz="5400" dirty="0" err="1">
                <a:latin typeface="Arial" panose="020B0604020202020204" pitchFamily="34" charset="0"/>
                <a:cs typeface="Arial" panose="020B0604020202020204" pitchFamily="34" charset="0"/>
              </a:rPr>
              <a:t>RNome</a:t>
            </a:r>
            <a:r>
              <a:rPr kumimoji="1" lang="en-US" altLang="zh-CN" sz="5400" dirty="0">
                <a:latin typeface="Arial" panose="020B0604020202020204" pitchFamily="34" charset="0"/>
                <a:cs typeface="Arial" panose="020B0604020202020204" pitchFamily="34" charset="0"/>
              </a:rPr>
              <a:t> workshop</a:t>
            </a:r>
            <a:endParaRPr kumimoji="1" lang="zh-CN" altLang="en-US" sz="5400" dirty="0">
              <a:latin typeface="Arial" panose="020B0604020202020204" pitchFamily="34" charset="0"/>
              <a:cs typeface="Arial" panose="020B0604020202020204" pitchFamily="34" charset="0"/>
            </a:endParaRPr>
          </a:p>
        </p:txBody>
      </p:sp>
      <p:sp>
        <p:nvSpPr>
          <p:cNvPr id="3" name="副标题 2">
            <a:extLst>
              <a:ext uri="{FF2B5EF4-FFF2-40B4-BE49-F238E27FC236}">
                <a16:creationId xmlns:a16="http://schemas.microsoft.com/office/drawing/2014/main" id="{490EA593-29D0-984E-9D7A-751ADDAC0E78}"/>
              </a:ext>
            </a:extLst>
          </p:cNvPr>
          <p:cNvSpPr>
            <a:spLocks noGrp="1"/>
          </p:cNvSpPr>
          <p:nvPr>
            <p:ph type="subTitle" idx="1"/>
          </p:nvPr>
        </p:nvSpPr>
        <p:spPr>
          <a:xfrm>
            <a:off x="1524000" y="4257674"/>
            <a:ext cx="9144000" cy="1000125"/>
          </a:xfrm>
        </p:spPr>
        <p:txBody>
          <a:bodyPr/>
          <a:lstStyle/>
          <a:p>
            <a:r>
              <a:rPr kumimoji="1" lang="en-US" altLang="zh-CN" dirty="0"/>
              <a:t>Bo Li</a:t>
            </a:r>
          </a:p>
          <a:p>
            <a:r>
              <a:rPr kumimoji="1" lang="en-US" altLang="zh-CN" dirty="0" smtClean="0"/>
              <a:t>05/31/22</a:t>
            </a:r>
            <a:endParaRPr kumimoji="1" lang="zh-CN" altLang="en-US" dirty="0"/>
          </a:p>
        </p:txBody>
      </p:sp>
    </p:spTree>
    <p:extLst>
      <p:ext uri="{BB962C8B-B14F-4D97-AF65-F5344CB8AC3E}">
        <p14:creationId xmlns:p14="http://schemas.microsoft.com/office/powerpoint/2010/main" val="1376892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18CA9-47FE-1141-BD36-2A2351DAEC65}"/>
              </a:ext>
            </a:extLst>
          </p:cNvPr>
          <p:cNvSpPr>
            <a:spLocks noGrp="1"/>
          </p:cNvSpPr>
          <p:nvPr>
            <p:ph type="title"/>
          </p:nvPr>
        </p:nvSpPr>
        <p:spPr>
          <a:xfrm>
            <a:off x="0" y="18255"/>
            <a:ext cx="10515600" cy="1325563"/>
          </a:xfrm>
        </p:spPr>
        <p:txBody>
          <a:bodyPr/>
          <a:lstStyle/>
          <a:p>
            <a:r>
              <a:rPr kumimoji="1" lang="en-US" altLang="zh-CN" dirty="0">
                <a:latin typeface="Arial" panose="020B0604020202020204" pitchFamily="34" charset="0"/>
                <a:cs typeface="Arial" panose="020B0604020202020204" pitchFamily="34" charset="0"/>
              </a:rPr>
              <a:t>1. What is </a:t>
            </a:r>
            <a:r>
              <a:rPr kumimoji="1" lang="en-US" altLang="zh-CN" dirty="0" err="1">
                <a:latin typeface="Arial" panose="020B0604020202020204" pitchFamily="34" charset="0"/>
                <a:cs typeface="Arial" panose="020B0604020202020204" pitchFamily="34" charset="0"/>
              </a:rPr>
              <a:t>RNome</a:t>
            </a:r>
            <a:r>
              <a:rPr kumimoji="1" lang="en-US" altLang="zh-CN" dirty="0">
                <a:latin typeface="Arial" panose="020B0604020202020204" pitchFamily="34" charset="0"/>
                <a:cs typeface="Arial" panose="020B0604020202020204" pitchFamily="34" charset="0"/>
              </a:rPr>
              <a:t>? </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7792176-1432-734E-AD67-478597FF4BC6}"/>
              </a:ext>
            </a:extLst>
          </p:cNvPr>
          <p:cNvSpPr>
            <a:spLocks noGrp="1"/>
          </p:cNvSpPr>
          <p:nvPr>
            <p:ph idx="1"/>
          </p:nvPr>
        </p:nvSpPr>
        <p:spPr>
          <a:xfrm>
            <a:off x="138112" y="1482725"/>
            <a:ext cx="11917755" cy="4351338"/>
          </a:xfrm>
        </p:spPr>
        <p:txBody>
          <a:bodyPr/>
          <a:lstStyle/>
          <a:p>
            <a:r>
              <a:rPr kumimoji="1" lang="en-US" altLang="zh-CN" dirty="0">
                <a:latin typeface="Arial" panose="020B0604020202020204" pitchFamily="34" charset="0"/>
                <a:cs typeface="Arial" panose="020B0604020202020204" pitchFamily="34" charset="0"/>
              </a:rPr>
              <a:t>Sequence – Modification – Structure – Localization/Interaction - Functions</a:t>
            </a:r>
          </a:p>
          <a:p>
            <a:pPr marL="0" indent="0">
              <a:buNone/>
            </a:pPr>
            <a:endParaRPr kumimoji="1" lang="en-US" altLang="zh-CN" dirty="0">
              <a:latin typeface="Arial" panose="020B0604020202020204" pitchFamily="34" charset="0"/>
              <a:cs typeface="Arial" panose="020B0604020202020204" pitchFamily="34" charset="0"/>
            </a:endParaRPr>
          </a:p>
          <a:p>
            <a:pPr marL="0" indent="0">
              <a:buNone/>
            </a:pPr>
            <a:r>
              <a:rPr kumimoji="1" lang="en-US" altLang="zh-CN" dirty="0">
                <a:latin typeface="Arial" panose="020B0604020202020204" pitchFamily="34" charset="0"/>
                <a:cs typeface="Arial" panose="020B0604020202020204" pitchFamily="34" charset="0"/>
              </a:rPr>
              <a:t>Isoforms with slight difference in sequences may have distinct functions due to the folded structure.</a:t>
            </a:r>
          </a:p>
        </p:txBody>
      </p:sp>
      <p:pic>
        <p:nvPicPr>
          <p:cNvPr id="5" name="图片 4">
            <a:extLst>
              <a:ext uri="{FF2B5EF4-FFF2-40B4-BE49-F238E27FC236}">
                <a16:creationId xmlns:a16="http://schemas.microsoft.com/office/drawing/2014/main" id="{4254F9AF-BC81-8E4D-963C-7C2FDE530692}"/>
              </a:ext>
            </a:extLst>
          </p:cNvPr>
          <p:cNvPicPr>
            <a:picLocks noChangeAspect="1"/>
          </p:cNvPicPr>
          <p:nvPr/>
        </p:nvPicPr>
        <p:blipFill>
          <a:blip r:embed="rId2"/>
          <a:stretch>
            <a:fillRect/>
          </a:stretch>
        </p:blipFill>
        <p:spPr>
          <a:xfrm>
            <a:off x="8945557" y="3815557"/>
            <a:ext cx="2929736" cy="2366962"/>
          </a:xfrm>
          <a:prstGeom prst="rect">
            <a:avLst/>
          </a:prstGeom>
        </p:spPr>
      </p:pic>
      <p:sp>
        <p:nvSpPr>
          <p:cNvPr id="6" name="文本框 5">
            <a:extLst>
              <a:ext uri="{FF2B5EF4-FFF2-40B4-BE49-F238E27FC236}">
                <a16:creationId xmlns:a16="http://schemas.microsoft.com/office/drawing/2014/main" id="{0E5473FD-637A-D248-AE3F-7DB634B75FA0}"/>
              </a:ext>
            </a:extLst>
          </p:cNvPr>
          <p:cNvSpPr txBox="1"/>
          <p:nvPr/>
        </p:nvSpPr>
        <p:spPr>
          <a:xfrm>
            <a:off x="8764981" y="6182519"/>
            <a:ext cx="3290887" cy="369332"/>
          </a:xfrm>
          <a:prstGeom prst="rect">
            <a:avLst/>
          </a:prstGeom>
          <a:noFill/>
        </p:spPr>
        <p:txBody>
          <a:bodyPr wrap="square" rtlCol="0">
            <a:spAutoFit/>
          </a:bodyPr>
          <a:lstStyle/>
          <a:p>
            <a:r>
              <a:rPr kumimoji="1" lang="en-US" altLang="zh-CN" dirty="0" err="1"/>
              <a:t>Yunsun</a:t>
            </a:r>
            <a:r>
              <a:rPr kumimoji="1" lang="en-US" altLang="zh-CN" dirty="0"/>
              <a:t> Nam, UT Southwestern</a:t>
            </a:r>
            <a:endParaRPr kumimoji="1" lang="zh-CN" altLang="en-US" dirty="0"/>
          </a:p>
        </p:txBody>
      </p:sp>
    </p:spTree>
    <p:extLst>
      <p:ext uri="{BB962C8B-B14F-4D97-AF65-F5344CB8AC3E}">
        <p14:creationId xmlns:p14="http://schemas.microsoft.com/office/powerpoint/2010/main" val="619670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18CA9-47FE-1141-BD36-2A2351DAEC65}"/>
              </a:ext>
            </a:extLst>
          </p:cNvPr>
          <p:cNvSpPr>
            <a:spLocks noGrp="1"/>
          </p:cNvSpPr>
          <p:nvPr>
            <p:ph type="title"/>
          </p:nvPr>
        </p:nvSpPr>
        <p:spPr>
          <a:xfrm>
            <a:off x="0" y="18255"/>
            <a:ext cx="10515600" cy="1325563"/>
          </a:xfrm>
        </p:spPr>
        <p:txBody>
          <a:bodyPr/>
          <a:lstStyle/>
          <a:p>
            <a:r>
              <a:rPr kumimoji="1" lang="en-US" altLang="zh-CN" dirty="0">
                <a:latin typeface="Arial" panose="020B0604020202020204" pitchFamily="34" charset="0"/>
                <a:cs typeface="Arial" panose="020B0604020202020204" pitchFamily="34" charset="0"/>
              </a:rPr>
              <a:t>1. What is </a:t>
            </a:r>
            <a:r>
              <a:rPr kumimoji="1" lang="en-US" altLang="zh-CN" dirty="0" err="1">
                <a:latin typeface="Arial" panose="020B0604020202020204" pitchFamily="34" charset="0"/>
                <a:cs typeface="Arial" panose="020B0604020202020204" pitchFamily="34" charset="0"/>
              </a:rPr>
              <a:t>RNome</a:t>
            </a:r>
            <a:r>
              <a:rPr kumimoji="1" lang="en-US" altLang="zh-CN" dirty="0">
                <a:latin typeface="Arial" panose="020B0604020202020204" pitchFamily="34" charset="0"/>
                <a:cs typeface="Arial" panose="020B0604020202020204" pitchFamily="34" charset="0"/>
              </a:rPr>
              <a:t>? </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7792176-1432-734E-AD67-478597FF4BC6}"/>
              </a:ext>
            </a:extLst>
          </p:cNvPr>
          <p:cNvSpPr>
            <a:spLocks noGrp="1"/>
          </p:cNvSpPr>
          <p:nvPr>
            <p:ph idx="1"/>
          </p:nvPr>
        </p:nvSpPr>
        <p:spPr>
          <a:xfrm>
            <a:off x="138112" y="1482725"/>
            <a:ext cx="11917755" cy="1760537"/>
          </a:xfrm>
        </p:spPr>
        <p:txBody>
          <a:bodyPr/>
          <a:lstStyle/>
          <a:p>
            <a:r>
              <a:rPr kumimoji="1" lang="en-US" altLang="zh-CN" dirty="0">
                <a:latin typeface="Arial" panose="020B0604020202020204" pitchFamily="34" charset="0"/>
                <a:cs typeface="Arial" panose="020B0604020202020204" pitchFamily="34" charset="0"/>
              </a:rPr>
              <a:t>Different types of RNA and diverse functions</a:t>
            </a:r>
          </a:p>
          <a:p>
            <a:pPr marL="0" indent="0">
              <a:buNone/>
            </a:pPr>
            <a:endParaRPr kumimoji="1" lang="en-US" altLang="zh-CN" dirty="0">
              <a:latin typeface="Arial" panose="020B0604020202020204" pitchFamily="34" charset="0"/>
              <a:cs typeface="Arial" panose="020B0604020202020204" pitchFamily="34" charset="0"/>
            </a:endParaRPr>
          </a:p>
          <a:p>
            <a:pPr marL="0" indent="0">
              <a:buNone/>
            </a:pPr>
            <a:r>
              <a:rPr kumimoji="1" lang="en-US" altLang="zh-CN" dirty="0">
                <a:latin typeface="Arial" panose="020B0604020202020204" pitchFamily="34" charset="0"/>
                <a:cs typeface="Arial" panose="020B0604020202020204" pitchFamily="34" charset="0"/>
              </a:rPr>
              <a:t>Desire technology to capture the full picture.</a:t>
            </a:r>
          </a:p>
        </p:txBody>
      </p:sp>
      <p:pic>
        <p:nvPicPr>
          <p:cNvPr id="8" name="图片 7">
            <a:extLst>
              <a:ext uri="{FF2B5EF4-FFF2-40B4-BE49-F238E27FC236}">
                <a16:creationId xmlns:a16="http://schemas.microsoft.com/office/drawing/2014/main" id="{55CBB54D-0D81-A143-B7FC-1E475A15724A}"/>
              </a:ext>
            </a:extLst>
          </p:cNvPr>
          <p:cNvPicPr>
            <a:picLocks noChangeAspect="1"/>
          </p:cNvPicPr>
          <p:nvPr/>
        </p:nvPicPr>
        <p:blipFill>
          <a:blip r:embed="rId2"/>
          <a:stretch>
            <a:fillRect/>
          </a:stretch>
        </p:blipFill>
        <p:spPr>
          <a:xfrm>
            <a:off x="7056438" y="3614738"/>
            <a:ext cx="4997450" cy="2647950"/>
          </a:xfrm>
          <a:prstGeom prst="rect">
            <a:avLst/>
          </a:prstGeom>
        </p:spPr>
      </p:pic>
      <p:sp>
        <p:nvSpPr>
          <p:cNvPr id="9" name="文本框 8">
            <a:extLst>
              <a:ext uri="{FF2B5EF4-FFF2-40B4-BE49-F238E27FC236}">
                <a16:creationId xmlns:a16="http://schemas.microsoft.com/office/drawing/2014/main" id="{07254985-6C6B-8547-A87F-3AE919F06755}"/>
              </a:ext>
            </a:extLst>
          </p:cNvPr>
          <p:cNvSpPr txBox="1"/>
          <p:nvPr/>
        </p:nvSpPr>
        <p:spPr>
          <a:xfrm>
            <a:off x="8864992" y="6262688"/>
            <a:ext cx="2007795" cy="369332"/>
          </a:xfrm>
          <a:prstGeom prst="rect">
            <a:avLst/>
          </a:prstGeom>
          <a:noFill/>
        </p:spPr>
        <p:txBody>
          <a:bodyPr wrap="square" rtlCol="0">
            <a:spAutoFit/>
          </a:bodyPr>
          <a:lstStyle/>
          <a:p>
            <a:r>
              <a:rPr kumimoji="1" lang="en-US" altLang="zh-CN" dirty="0"/>
              <a:t>Anna Pyle, Yale</a:t>
            </a:r>
            <a:endParaRPr kumimoji="1" lang="zh-CN" altLang="en-US" dirty="0"/>
          </a:p>
        </p:txBody>
      </p:sp>
    </p:spTree>
    <p:extLst>
      <p:ext uri="{BB962C8B-B14F-4D97-AF65-F5344CB8AC3E}">
        <p14:creationId xmlns:p14="http://schemas.microsoft.com/office/powerpoint/2010/main" val="947468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18CA9-47FE-1141-BD36-2A2351DAEC65}"/>
              </a:ext>
            </a:extLst>
          </p:cNvPr>
          <p:cNvSpPr>
            <a:spLocks noGrp="1"/>
          </p:cNvSpPr>
          <p:nvPr>
            <p:ph type="title"/>
          </p:nvPr>
        </p:nvSpPr>
        <p:spPr>
          <a:xfrm>
            <a:off x="-1" y="18256"/>
            <a:ext cx="11801475" cy="924720"/>
          </a:xfrm>
        </p:spPr>
        <p:txBody>
          <a:bodyPr/>
          <a:lstStyle/>
          <a:p>
            <a:r>
              <a:rPr kumimoji="1" lang="en-US" altLang="zh-CN" dirty="0">
                <a:latin typeface="Arial" panose="020B0604020202020204" pitchFamily="34" charset="0"/>
                <a:cs typeface="Arial" panose="020B0604020202020204" pitchFamily="34" charset="0"/>
              </a:rPr>
              <a:t>2. Opportunities and challenges in </a:t>
            </a:r>
            <a:r>
              <a:rPr kumimoji="1" lang="en-US" altLang="zh-CN" dirty="0" err="1">
                <a:latin typeface="Arial" panose="020B0604020202020204" pitchFamily="34" charset="0"/>
                <a:cs typeface="Arial" panose="020B0604020202020204" pitchFamily="34" charset="0"/>
              </a:rPr>
              <a:t>RNome</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7792176-1432-734E-AD67-478597FF4BC6}"/>
              </a:ext>
            </a:extLst>
          </p:cNvPr>
          <p:cNvSpPr>
            <a:spLocks noGrp="1"/>
          </p:cNvSpPr>
          <p:nvPr>
            <p:ph idx="1"/>
          </p:nvPr>
        </p:nvSpPr>
        <p:spPr>
          <a:xfrm>
            <a:off x="138112" y="1482725"/>
            <a:ext cx="11917755" cy="3886379"/>
          </a:xfrm>
        </p:spPr>
        <p:txBody>
          <a:bodyPr>
            <a:normAutofit/>
          </a:bodyPr>
          <a:lstStyle/>
          <a:p>
            <a:pPr marL="0" indent="0">
              <a:buNone/>
            </a:pPr>
            <a:r>
              <a:rPr kumimoji="1" lang="en-US" altLang="zh-CN" dirty="0">
                <a:latin typeface="Arial" panose="020B0604020202020204" pitchFamily="34" charset="0"/>
                <a:cs typeface="Arial" panose="020B0604020202020204" pitchFamily="34" charset="0"/>
              </a:rPr>
              <a:t>Transcript standard in certain cell line or tissue</a:t>
            </a:r>
          </a:p>
          <a:p>
            <a:pPr marL="0" indent="0">
              <a:buNone/>
            </a:pPr>
            <a:r>
              <a:rPr kumimoji="1" lang="en-US" altLang="zh-CN" dirty="0">
                <a:latin typeface="Arial" panose="020B0604020202020204" pitchFamily="34" charset="0"/>
                <a:cs typeface="Arial" panose="020B0604020202020204" pitchFamily="34" charset="0"/>
              </a:rPr>
              <a:t>Modification standard</a:t>
            </a:r>
          </a:p>
          <a:p>
            <a:pPr marL="0" indent="0">
              <a:buNone/>
            </a:pPr>
            <a:endParaRPr kumimoji="1" lang="en-US" altLang="zh-CN" dirty="0">
              <a:latin typeface="Arial" panose="020B0604020202020204" pitchFamily="34" charset="0"/>
              <a:cs typeface="Arial" panose="020B0604020202020204" pitchFamily="34" charset="0"/>
            </a:endParaRPr>
          </a:p>
          <a:p>
            <a:pPr marL="0" indent="0">
              <a:buNone/>
            </a:pPr>
            <a:endParaRPr kumimoji="1" lang="en-US" altLang="zh-CN" dirty="0">
              <a:latin typeface="Arial" panose="020B0604020202020204" pitchFamily="34" charset="0"/>
              <a:cs typeface="Arial" panose="020B0604020202020204" pitchFamily="34" charset="0"/>
            </a:endParaRPr>
          </a:p>
          <a:p>
            <a:pPr marL="0" indent="0">
              <a:buNone/>
            </a:pPr>
            <a:r>
              <a:rPr kumimoji="1" lang="en-US" altLang="zh-CN" dirty="0">
                <a:latin typeface="Arial" panose="020B0604020202020204" pitchFamily="34" charset="0"/>
                <a:cs typeface="Arial" panose="020B0604020202020204" pitchFamily="34" charset="0"/>
              </a:rPr>
              <a:t>Tech: Nanopore direct RNA sequencing</a:t>
            </a:r>
          </a:p>
          <a:p>
            <a:pPr marL="0" indent="0">
              <a:buNone/>
            </a:pPr>
            <a:r>
              <a:rPr kumimoji="1" lang="en-US" altLang="zh-CN" dirty="0">
                <a:latin typeface="Arial" panose="020B0604020202020204" pitchFamily="34" charset="0"/>
                <a:cs typeface="Arial" panose="020B0604020202020204" pitchFamily="34" charset="0"/>
              </a:rPr>
              <a:t>RNA mods</a:t>
            </a:r>
          </a:p>
          <a:p>
            <a:pPr marL="0" indent="0">
              <a:buNone/>
            </a:pPr>
            <a:endParaRPr kumimoji="1" lang="en-US" altLang="zh-CN" dirty="0">
              <a:latin typeface="Arial" panose="020B0604020202020204" pitchFamily="34" charset="0"/>
              <a:cs typeface="Arial" panose="020B0604020202020204" pitchFamily="34" charset="0"/>
            </a:endParaRPr>
          </a:p>
          <a:p>
            <a:pPr marL="0" indent="0">
              <a:buNone/>
            </a:pPr>
            <a:endParaRPr kumimoji="1" lang="en-US" altLang="zh-CN"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D520687E-CFF8-874D-9F8A-6DE93F22ED18}"/>
              </a:ext>
            </a:extLst>
          </p:cNvPr>
          <p:cNvPicPr>
            <a:picLocks noChangeAspect="1"/>
          </p:cNvPicPr>
          <p:nvPr/>
        </p:nvPicPr>
        <p:blipFill>
          <a:blip r:embed="rId2"/>
          <a:stretch>
            <a:fillRect/>
          </a:stretch>
        </p:blipFill>
        <p:spPr>
          <a:xfrm>
            <a:off x="6621660" y="2740026"/>
            <a:ext cx="5179814" cy="3886379"/>
          </a:xfrm>
          <a:prstGeom prst="rect">
            <a:avLst/>
          </a:prstGeom>
        </p:spPr>
      </p:pic>
    </p:spTree>
    <p:extLst>
      <p:ext uri="{BB962C8B-B14F-4D97-AF65-F5344CB8AC3E}">
        <p14:creationId xmlns:p14="http://schemas.microsoft.com/office/powerpoint/2010/main" val="425361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18CA9-47FE-1141-BD36-2A2351DAEC65}"/>
              </a:ext>
            </a:extLst>
          </p:cNvPr>
          <p:cNvSpPr>
            <a:spLocks noGrp="1"/>
          </p:cNvSpPr>
          <p:nvPr>
            <p:ph type="title"/>
          </p:nvPr>
        </p:nvSpPr>
        <p:spPr>
          <a:xfrm>
            <a:off x="-1" y="18256"/>
            <a:ext cx="11801475" cy="924720"/>
          </a:xfrm>
        </p:spPr>
        <p:txBody>
          <a:bodyPr/>
          <a:lstStyle/>
          <a:p>
            <a:r>
              <a:rPr kumimoji="1" lang="en-US" altLang="zh-CN" dirty="0">
                <a:latin typeface="Arial" panose="020B0604020202020204" pitchFamily="34" charset="0"/>
                <a:cs typeface="Arial" panose="020B0604020202020204" pitchFamily="34" charset="0"/>
              </a:rPr>
              <a:t>3. Application and translation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7792176-1432-734E-AD67-478597FF4BC6}"/>
              </a:ext>
            </a:extLst>
          </p:cNvPr>
          <p:cNvSpPr>
            <a:spLocks noGrp="1"/>
          </p:cNvSpPr>
          <p:nvPr>
            <p:ph idx="1"/>
          </p:nvPr>
        </p:nvSpPr>
        <p:spPr>
          <a:xfrm>
            <a:off x="138112" y="1482725"/>
            <a:ext cx="11917755" cy="1631949"/>
          </a:xfrm>
        </p:spPr>
        <p:txBody>
          <a:bodyPr>
            <a:normAutofit/>
          </a:bodyPr>
          <a:lstStyle/>
          <a:p>
            <a:pPr marL="0" indent="0">
              <a:buNone/>
            </a:pPr>
            <a:r>
              <a:rPr kumimoji="1" lang="en-US" altLang="zh-CN" dirty="0">
                <a:latin typeface="Arial" panose="020B0604020202020204" pitchFamily="34" charset="0"/>
                <a:cs typeface="Arial" panose="020B0604020202020204" pitchFamily="34" charset="0"/>
              </a:rPr>
              <a:t>Understanding biological functions</a:t>
            </a:r>
          </a:p>
          <a:p>
            <a:pPr marL="0" indent="0">
              <a:buNone/>
            </a:pPr>
            <a:endParaRPr kumimoji="1" lang="en-US" altLang="zh-CN" dirty="0">
              <a:latin typeface="Arial" panose="020B0604020202020204" pitchFamily="34" charset="0"/>
              <a:cs typeface="Arial" panose="020B0604020202020204" pitchFamily="34" charset="0"/>
            </a:endParaRPr>
          </a:p>
          <a:p>
            <a:pPr marL="0" indent="0">
              <a:buNone/>
            </a:pPr>
            <a:r>
              <a:rPr kumimoji="1" lang="en-US" altLang="zh-CN" dirty="0">
                <a:latin typeface="Arial" panose="020B0604020202020204" pitchFamily="34" charset="0"/>
                <a:cs typeface="Arial" panose="020B0604020202020204" pitchFamily="34" charset="0"/>
              </a:rPr>
              <a:t>Human health</a:t>
            </a:r>
          </a:p>
          <a:p>
            <a:pPr marL="0" indent="0">
              <a:buNone/>
            </a:pPr>
            <a:endParaRPr kumimoji="1" lang="en-US" altLang="zh-CN"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C86C37EA-C800-D144-83EA-5914FA8FE27F}"/>
              </a:ext>
            </a:extLst>
          </p:cNvPr>
          <p:cNvPicPr>
            <a:picLocks noChangeAspect="1"/>
          </p:cNvPicPr>
          <p:nvPr/>
        </p:nvPicPr>
        <p:blipFill>
          <a:blip r:embed="rId2"/>
          <a:stretch>
            <a:fillRect/>
          </a:stretch>
        </p:blipFill>
        <p:spPr>
          <a:xfrm>
            <a:off x="6388298" y="2578249"/>
            <a:ext cx="5413176" cy="4061469"/>
          </a:xfrm>
          <a:prstGeom prst="rect">
            <a:avLst/>
          </a:prstGeom>
        </p:spPr>
      </p:pic>
    </p:spTree>
    <p:extLst>
      <p:ext uri="{BB962C8B-B14F-4D97-AF65-F5344CB8AC3E}">
        <p14:creationId xmlns:p14="http://schemas.microsoft.com/office/powerpoint/2010/main" val="1585946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8"/>
          <p:cNvSpPr txBox="1">
            <a:spLocks noChangeArrowheads="1"/>
          </p:cNvSpPr>
          <p:nvPr/>
        </p:nvSpPr>
        <p:spPr bwMode="auto">
          <a:xfrm>
            <a:off x="2205" y="1370685"/>
            <a:ext cx="12187592" cy="1084327"/>
          </a:xfrm>
          <a:prstGeom prst="rect">
            <a:avLst/>
          </a:prstGeom>
          <a:solidFill>
            <a:schemeClr val="bg1">
              <a:lumMod val="95000"/>
            </a:schemeClr>
          </a:solidFill>
          <a:ln w="9525">
            <a:solidFill>
              <a:schemeClr val="bg1">
                <a:lumMod val="95000"/>
              </a:schemeClr>
            </a:solidFill>
            <a:miter lim="800000"/>
            <a:headEnd/>
            <a:tailEnd/>
          </a:ln>
        </p:spPr>
        <p:txBody>
          <a:bodyPr wrap="square" lIns="98732" tIns="49367" rIns="98732" bIns="49367" anchor="b">
            <a:spAutoFit/>
          </a:bodyPr>
          <a:lstStyle/>
          <a:p>
            <a:pPr algn="ctr">
              <a:defRPr/>
            </a:pPr>
            <a:r>
              <a:rPr lang="en-US" sz="3199" b="1" dirty="0" smtClean="0">
                <a:solidFill>
                  <a:srgbClr val="006600"/>
                </a:solidFill>
                <a:latin typeface="Calibri" pitchFamily="34" charset="0"/>
                <a:cs typeface="Arial Unicode MS" pitchFamily="-108" charset="0"/>
              </a:rPr>
              <a:t>Capturing RNA Sequence and Transcript Diversity - From Technology Innovation to Clinical Application</a:t>
            </a:r>
            <a:endParaRPr lang="en-US" sz="3199" b="1" dirty="0">
              <a:solidFill>
                <a:srgbClr val="006600"/>
              </a:solidFill>
              <a:latin typeface="Calibri" pitchFamily="34" charset="0"/>
              <a:cs typeface="Arial Unicode MS" pitchFamily="-108" charset="0"/>
            </a:endParaRPr>
          </a:p>
        </p:txBody>
      </p:sp>
      <p:sp>
        <p:nvSpPr>
          <p:cNvPr id="12291" name="TextBox 10"/>
          <p:cNvSpPr txBox="1">
            <a:spLocks noChangeArrowheads="1"/>
          </p:cNvSpPr>
          <p:nvPr/>
        </p:nvSpPr>
        <p:spPr bwMode="auto">
          <a:xfrm>
            <a:off x="2206" y="2823882"/>
            <a:ext cx="12187592" cy="363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8732" tIns="49367" rIns="98732" bIns="49367">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599" b="1" dirty="0" err="1" smtClean="0">
                <a:solidFill>
                  <a:srgbClr val="404040"/>
                </a:solidFill>
                <a:latin typeface="Calibri" pitchFamily="34" charset="0"/>
              </a:rPr>
              <a:t>Dingjie</a:t>
            </a:r>
            <a:r>
              <a:rPr lang="en-US" sz="2599" b="1" dirty="0" smtClean="0">
                <a:solidFill>
                  <a:srgbClr val="404040"/>
                </a:solidFill>
                <a:latin typeface="Calibri" pitchFamily="34" charset="0"/>
              </a:rPr>
              <a:t> Wang, PhD</a:t>
            </a:r>
            <a:endParaRPr lang="en-US" sz="2599" b="1" dirty="0">
              <a:solidFill>
                <a:srgbClr val="404040"/>
              </a:solidFill>
              <a:latin typeface="Calibri" pitchFamily="34" charset="0"/>
            </a:endParaRPr>
          </a:p>
          <a:p>
            <a:pPr algn="ctr" eaLnBrk="1" hangingPunct="1"/>
            <a:endParaRPr lang="en-US" sz="2599" b="1" dirty="0">
              <a:solidFill>
                <a:srgbClr val="404040"/>
              </a:solidFill>
              <a:latin typeface="Calibri" pitchFamily="34" charset="0"/>
            </a:endParaRPr>
          </a:p>
          <a:p>
            <a:pPr algn="ctr" eaLnBrk="1" hangingPunct="1"/>
            <a:r>
              <a:rPr lang="en-US" sz="2599" b="1" dirty="0">
                <a:solidFill>
                  <a:srgbClr val="404040"/>
                </a:solidFill>
                <a:latin typeface="Calibri" pitchFamily="34" charset="0"/>
              </a:rPr>
              <a:t>Department of Biomedical Informatics</a:t>
            </a:r>
          </a:p>
          <a:p>
            <a:pPr algn="ctr" eaLnBrk="1" hangingPunct="1"/>
            <a:r>
              <a:rPr lang="en-US" sz="2599" b="1" dirty="0" smtClean="0">
                <a:solidFill>
                  <a:srgbClr val="404040"/>
                </a:solidFill>
                <a:latin typeface="Calibri" pitchFamily="34" charset="0"/>
              </a:rPr>
              <a:t>The Ohio </a:t>
            </a:r>
            <a:r>
              <a:rPr lang="en-US" sz="2599" b="1" dirty="0">
                <a:solidFill>
                  <a:srgbClr val="404040"/>
                </a:solidFill>
                <a:latin typeface="Calibri" pitchFamily="34" charset="0"/>
              </a:rPr>
              <a:t>State University</a:t>
            </a:r>
          </a:p>
          <a:p>
            <a:pPr algn="ctr" eaLnBrk="1" hangingPunct="1"/>
            <a:endParaRPr lang="en-US" sz="2599" b="1" dirty="0">
              <a:solidFill>
                <a:srgbClr val="404040"/>
              </a:solidFill>
              <a:latin typeface="Calibri" pitchFamily="34" charset="0"/>
            </a:endParaRPr>
          </a:p>
          <a:p>
            <a:pPr algn="ctr" eaLnBrk="1" hangingPunct="1"/>
            <a:endParaRPr lang="en-US" sz="2599" b="1" dirty="0">
              <a:solidFill>
                <a:srgbClr val="404040"/>
              </a:solidFill>
              <a:latin typeface="Calibri" pitchFamily="34" charset="0"/>
            </a:endParaRPr>
          </a:p>
          <a:p>
            <a:pPr algn="ctr" eaLnBrk="1" hangingPunct="1"/>
            <a:r>
              <a:rPr lang="en-US" sz="2599" b="1" dirty="0" smtClean="0">
                <a:solidFill>
                  <a:srgbClr val="404040"/>
                </a:solidFill>
                <a:latin typeface="Calibri" pitchFamily="34" charset="0"/>
              </a:rPr>
              <a:t>05/31/2022</a:t>
            </a:r>
            <a:endParaRPr lang="en-US" sz="2599" b="1" dirty="0">
              <a:solidFill>
                <a:srgbClr val="404040"/>
              </a:solidFill>
              <a:latin typeface="Calibri" pitchFamily="34" charset="0"/>
            </a:endParaRPr>
          </a:p>
          <a:p>
            <a:pPr algn="ctr" eaLnBrk="1" hangingPunct="1"/>
            <a:endParaRPr lang="en-US" sz="2599" b="1" dirty="0">
              <a:solidFill>
                <a:srgbClr val="404040"/>
              </a:solidFill>
              <a:latin typeface="Calibri" pitchFamily="34" charset="0"/>
            </a:endParaRPr>
          </a:p>
          <a:p>
            <a:pPr algn="ctr" eaLnBrk="1" hangingPunct="1"/>
            <a:r>
              <a:rPr lang="en-US" sz="2200" b="1" dirty="0">
                <a:solidFill>
                  <a:srgbClr val="404040"/>
                </a:solidFill>
                <a:latin typeface="Calibri" pitchFamily="34" charset="0"/>
              </a:rPr>
              <a:t> </a:t>
            </a:r>
          </a:p>
        </p:txBody>
      </p:sp>
      <p:pic>
        <p:nvPicPr>
          <p:cNvPr id="1028" name="Picture 4"/>
          <p:cNvPicPr>
            <a:picLocks noChangeAspect="1" noChangeArrowheads="1"/>
          </p:cNvPicPr>
          <p:nvPr/>
        </p:nvPicPr>
        <p:blipFill rotWithShape="1">
          <a:blip r:embed="rId3" cstate="print"/>
          <a:srcRect b="11859"/>
          <a:stretch/>
        </p:blipFill>
        <p:spPr bwMode="auto">
          <a:xfrm>
            <a:off x="2205" y="6066479"/>
            <a:ext cx="12187592" cy="806823"/>
          </a:xfrm>
          <a:prstGeom prst="rect">
            <a:avLst/>
          </a:prstGeom>
          <a:noFill/>
          <a:ln w="9525">
            <a:noFill/>
            <a:miter lim="800000"/>
            <a:headEnd/>
            <a:tailEnd/>
          </a:ln>
        </p:spPr>
      </p:pic>
      <p:pic>
        <p:nvPicPr>
          <p:cNvPr id="1030" name="Picture 6" descr="Case Study: The Ohio State University Wexner Medical Center - Healthfuse">
            <a:extLst>
              <a:ext uri="{FF2B5EF4-FFF2-40B4-BE49-F238E27FC236}">
                <a16:creationId xmlns:a16="http://schemas.microsoft.com/office/drawing/2014/main" id="{5FAD61CA-02AB-1D42-A413-B86792283C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8328" y="5974735"/>
            <a:ext cx="3899647" cy="974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4452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01557" y="194713"/>
            <a:ext cx="7694579" cy="369332"/>
          </a:xfrm>
          <a:prstGeom prst="rect">
            <a:avLst/>
          </a:prstGeom>
          <a:noFill/>
        </p:spPr>
        <p:txBody>
          <a:bodyPr wrap="square" rtlCol="0">
            <a:spAutoFit/>
          </a:bodyPr>
          <a:lstStyle/>
          <a:p>
            <a:pPr>
              <a:buFont typeface="Wingdings" pitchFamily="2" charset="2"/>
              <a:buChar char="Ø"/>
            </a:pPr>
            <a:r>
              <a:rPr lang="en-US" altLang="zh-CN" b="1" u="sng" dirty="0" smtClean="0"/>
              <a:t> Transcript diversity and specific function prediction</a:t>
            </a:r>
            <a:endParaRPr lang="zh-CN" altLang="en-US" b="1" u="sng" dirty="0"/>
          </a:p>
        </p:txBody>
      </p:sp>
      <p:pic>
        <p:nvPicPr>
          <p:cNvPr id="1026" name="Picture 2"/>
          <p:cNvPicPr>
            <a:picLocks noChangeAspect="1" noChangeArrowheads="1"/>
          </p:cNvPicPr>
          <p:nvPr/>
        </p:nvPicPr>
        <p:blipFill>
          <a:blip r:embed="rId3"/>
          <a:srcRect/>
          <a:stretch>
            <a:fillRect/>
          </a:stretch>
        </p:blipFill>
        <p:spPr bwMode="auto">
          <a:xfrm>
            <a:off x="319705" y="1000612"/>
            <a:ext cx="3950738" cy="1211658"/>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301557" y="2333307"/>
            <a:ext cx="4359174" cy="2404063"/>
          </a:xfrm>
          <a:prstGeom prst="rect">
            <a:avLst/>
          </a:prstGeom>
          <a:noFill/>
          <a:ln w="9525">
            <a:noFill/>
            <a:miter lim="800000"/>
            <a:headEnd/>
            <a:tailEnd/>
          </a:ln>
        </p:spPr>
      </p:pic>
      <p:sp>
        <p:nvSpPr>
          <p:cNvPr id="31" name="矩形 30"/>
          <p:cNvSpPr/>
          <p:nvPr/>
        </p:nvSpPr>
        <p:spPr>
          <a:xfrm>
            <a:off x="351812" y="692835"/>
            <a:ext cx="3035575" cy="307777"/>
          </a:xfrm>
          <a:prstGeom prst="rect">
            <a:avLst/>
          </a:prstGeom>
        </p:spPr>
        <p:txBody>
          <a:bodyPr wrap="none">
            <a:spAutoFit/>
          </a:bodyPr>
          <a:lstStyle/>
          <a:p>
            <a:pPr>
              <a:buFont typeface="Wingdings" pitchFamily="2" charset="2"/>
              <a:buChar char="u"/>
            </a:pPr>
            <a:r>
              <a:rPr lang="en-US" altLang="zh-CN" sz="1400" b="1" dirty="0" smtClean="0">
                <a:solidFill>
                  <a:srgbClr val="0070C0"/>
                </a:solidFill>
              </a:rPr>
              <a:t> Anna Marie Pyle</a:t>
            </a:r>
            <a:r>
              <a:rPr lang="en-US" altLang="zh-CN" sz="1400" dirty="0" smtClean="0">
                <a:solidFill>
                  <a:srgbClr val="0070C0"/>
                </a:solidFill>
              </a:rPr>
              <a:t>, Yale university</a:t>
            </a:r>
            <a:endParaRPr lang="en-US" altLang="zh-CN" sz="1400" dirty="0">
              <a:solidFill>
                <a:srgbClr val="0070C0"/>
              </a:solidFill>
            </a:endParaRPr>
          </a:p>
        </p:txBody>
      </p:sp>
      <p:sp>
        <p:nvSpPr>
          <p:cNvPr id="35" name="矩形 34"/>
          <p:cNvSpPr/>
          <p:nvPr/>
        </p:nvSpPr>
        <p:spPr>
          <a:xfrm>
            <a:off x="5548009" y="1000612"/>
            <a:ext cx="6310008" cy="1200329"/>
          </a:xfrm>
          <a:prstGeom prst="rect">
            <a:avLst/>
          </a:prstGeom>
        </p:spPr>
        <p:txBody>
          <a:bodyPr wrap="square">
            <a:spAutoFit/>
          </a:bodyPr>
          <a:lstStyle/>
          <a:p>
            <a:r>
              <a:rPr lang="en-US" altLang="zh-CN" dirty="0" smtClean="0"/>
              <a:t>Once we have a good sense of transcript diversity, another major question is which ones are biologically important, and which ones are just stochastic </a:t>
            </a:r>
            <a:r>
              <a:rPr lang="en-US" altLang="zh-CN" dirty="0" err="1" smtClean="0"/>
              <a:t>missplicing</a:t>
            </a:r>
            <a:r>
              <a:rPr lang="en-US" altLang="zh-CN" dirty="0" smtClean="0"/>
              <a:t> errors that have no biological consequence.</a:t>
            </a:r>
            <a:endParaRPr lang="zh-CN" altLang="en-US" dirty="0"/>
          </a:p>
        </p:txBody>
      </p:sp>
      <p:sp>
        <p:nvSpPr>
          <p:cNvPr id="36" name="矩形 35"/>
          <p:cNvSpPr/>
          <p:nvPr/>
        </p:nvSpPr>
        <p:spPr>
          <a:xfrm>
            <a:off x="5548009" y="692835"/>
            <a:ext cx="4383572" cy="369332"/>
          </a:xfrm>
          <a:prstGeom prst="rect">
            <a:avLst/>
          </a:prstGeom>
        </p:spPr>
        <p:txBody>
          <a:bodyPr wrap="none">
            <a:spAutoFit/>
          </a:bodyPr>
          <a:lstStyle/>
          <a:p>
            <a:pPr>
              <a:buFont typeface="Wingdings" pitchFamily="2" charset="2"/>
              <a:buChar char="u"/>
            </a:pPr>
            <a:r>
              <a:rPr lang="en-US" altLang="zh-CN" b="1" dirty="0" smtClean="0">
                <a:solidFill>
                  <a:srgbClr val="0070C0"/>
                </a:solidFill>
              </a:rPr>
              <a:t> </a:t>
            </a:r>
            <a:r>
              <a:rPr lang="en-US" altLang="zh-CN" b="1" dirty="0" err="1" smtClean="0">
                <a:solidFill>
                  <a:srgbClr val="0070C0"/>
                </a:solidFill>
              </a:rPr>
              <a:t>Samie</a:t>
            </a:r>
            <a:r>
              <a:rPr lang="en-US" altLang="zh-CN" b="1" dirty="0" smtClean="0">
                <a:solidFill>
                  <a:srgbClr val="0070C0"/>
                </a:solidFill>
              </a:rPr>
              <a:t> Jaffrey</a:t>
            </a:r>
            <a:r>
              <a:rPr lang="en-US" altLang="zh-CN" dirty="0" smtClean="0">
                <a:solidFill>
                  <a:srgbClr val="0070C0"/>
                </a:solidFill>
              </a:rPr>
              <a:t>, Weill Cornell Medicine</a:t>
            </a:r>
            <a:endParaRPr lang="en-US" altLang="zh-CN" dirty="0">
              <a:solidFill>
                <a:srgbClr val="0070C0"/>
              </a:solidFill>
            </a:endParaRPr>
          </a:p>
        </p:txBody>
      </p:sp>
      <p:sp>
        <p:nvSpPr>
          <p:cNvPr id="38" name="矩形 37"/>
          <p:cNvSpPr/>
          <p:nvPr/>
        </p:nvSpPr>
        <p:spPr>
          <a:xfrm>
            <a:off x="5548009" y="2661118"/>
            <a:ext cx="6310008" cy="646331"/>
          </a:xfrm>
          <a:prstGeom prst="rect">
            <a:avLst/>
          </a:prstGeom>
        </p:spPr>
        <p:txBody>
          <a:bodyPr wrap="square">
            <a:spAutoFit/>
          </a:bodyPr>
          <a:lstStyle/>
          <a:p>
            <a:r>
              <a:rPr lang="en-US" altLang="zh-CN" dirty="0" smtClean="0"/>
              <a:t>And the next question is which </a:t>
            </a:r>
            <a:r>
              <a:rPr lang="en-US" altLang="zh-CN" dirty="0" err="1" smtClean="0"/>
              <a:t>isoforms</a:t>
            </a:r>
            <a:r>
              <a:rPr lang="en-US" altLang="zh-CN" dirty="0" smtClean="0"/>
              <a:t> have </a:t>
            </a:r>
            <a:r>
              <a:rPr lang="en-US" altLang="zh-CN" dirty="0" err="1" smtClean="0"/>
              <a:t>isoform</a:t>
            </a:r>
            <a:r>
              <a:rPr lang="en-US" altLang="zh-CN" dirty="0" smtClean="0"/>
              <a:t>-specific functions</a:t>
            </a:r>
            <a:endParaRPr lang="zh-CN" altLang="en-US" dirty="0"/>
          </a:p>
        </p:txBody>
      </p:sp>
      <p:sp>
        <p:nvSpPr>
          <p:cNvPr id="40" name="矩形 39"/>
          <p:cNvSpPr/>
          <p:nvPr/>
        </p:nvSpPr>
        <p:spPr>
          <a:xfrm>
            <a:off x="5548009" y="2353341"/>
            <a:ext cx="2237536" cy="369332"/>
          </a:xfrm>
          <a:prstGeom prst="rect">
            <a:avLst/>
          </a:prstGeom>
        </p:spPr>
        <p:txBody>
          <a:bodyPr wrap="none">
            <a:spAutoFit/>
          </a:bodyPr>
          <a:lstStyle/>
          <a:p>
            <a:pPr>
              <a:buFont typeface="Wingdings" pitchFamily="2" charset="2"/>
              <a:buChar char="u"/>
            </a:pPr>
            <a:r>
              <a:rPr lang="en-US" altLang="zh-CN" b="1" dirty="0" smtClean="0">
                <a:solidFill>
                  <a:srgbClr val="0070C0"/>
                </a:solidFill>
              </a:rPr>
              <a:t> Kin Fai Au, OSU</a:t>
            </a:r>
            <a:endParaRPr lang="en-US" altLang="zh-CN" dirty="0">
              <a:solidFill>
                <a:srgbClr val="0070C0"/>
              </a:solidFill>
            </a:endParaRPr>
          </a:p>
        </p:txBody>
      </p:sp>
      <p:sp>
        <p:nvSpPr>
          <p:cNvPr id="43" name="矩形 42"/>
          <p:cNvSpPr/>
          <p:nvPr/>
        </p:nvSpPr>
        <p:spPr>
          <a:xfrm>
            <a:off x="5548009" y="3767626"/>
            <a:ext cx="6310008" cy="646331"/>
          </a:xfrm>
          <a:prstGeom prst="rect">
            <a:avLst/>
          </a:prstGeom>
        </p:spPr>
        <p:txBody>
          <a:bodyPr wrap="square">
            <a:spAutoFit/>
          </a:bodyPr>
          <a:lstStyle/>
          <a:p>
            <a:r>
              <a:rPr lang="en-US" altLang="zh-CN" dirty="0" smtClean="0"/>
              <a:t>Agreed with Kin Fai! We have very little knowledge of </a:t>
            </a:r>
            <a:r>
              <a:rPr lang="en-US" altLang="zh-CN" dirty="0" err="1" smtClean="0"/>
              <a:t>isoforms</a:t>
            </a:r>
            <a:r>
              <a:rPr lang="en-US" altLang="zh-CN" dirty="0" smtClean="0"/>
              <a:t>-specific functions</a:t>
            </a:r>
            <a:endParaRPr lang="zh-CN" altLang="en-US" dirty="0"/>
          </a:p>
        </p:txBody>
      </p:sp>
      <p:sp>
        <p:nvSpPr>
          <p:cNvPr id="44" name="矩形 43"/>
          <p:cNvSpPr/>
          <p:nvPr/>
        </p:nvSpPr>
        <p:spPr>
          <a:xfrm>
            <a:off x="5548009" y="3459849"/>
            <a:ext cx="2878737" cy="369332"/>
          </a:xfrm>
          <a:prstGeom prst="rect">
            <a:avLst/>
          </a:prstGeom>
        </p:spPr>
        <p:txBody>
          <a:bodyPr wrap="none">
            <a:spAutoFit/>
          </a:bodyPr>
          <a:lstStyle/>
          <a:p>
            <a:pPr>
              <a:buFont typeface="Wingdings" pitchFamily="2" charset="2"/>
              <a:buChar char="u"/>
            </a:pPr>
            <a:r>
              <a:rPr lang="en-US" altLang="zh-CN" b="1" dirty="0" smtClean="0">
                <a:solidFill>
                  <a:srgbClr val="0070C0"/>
                </a:solidFill>
              </a:rPr>
              <a:t> Angela Brooks, UCSC</a:t>
            </a:r>
            <a:endParaRPr lang="en-US" altLang="zh-CN" dirty="0">
              <a:solidFill>
                <a:srgbClr val="0070C0"/>
              </a:solidFill>
            </a:endParaRPr>
          </a:p>
        </p:txBody>
      </p:sp>
    </p:spTree>
    <p:extLst>
      <p:ext uri="{BB962C8B-B14F-4D97-AF65-F5344CB8AC3E}">
        <p14:creationId xmlns:p14="http://schemas.microsoft.com/office/powerpoint/2010/main" val="2334296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01557" y="194713"/>
            <a:ext cx="7694579" cy="369332"/>
          </a:xfrm>
          <a:prstGeom prst="rect">
            <a:avLst/>
          </a:prstGeom>
          <a:noFill/>
        </p:spPr>
        <p:txBody>
          <a:bodyPr wrap="square" rtlCol="0">
            <a:spAutoFit/>
          </a:bodyPr>
          <a:lstStyle/>
          <a:p>
            <a:pPr>
              <a:buFont typeface="Wingdings" pitchFamily="2" charset="2"/>
              <a:buChar char="Ø"/>
            </a:pPr>
            <a:r>
              <a:rPr lang="en-US" altLang="zh-CN" b="1" u="sng" dirty="0" smtClean="0"/>
              <a:t> Confound analysis of expression and splicing from RNA-</a:t>
            </a:r>
            <a:r>
              <a:rPr lang="en-US" altLang="zh-CN" b="1" u="sng" dirty="0" err="1" smtClean="0"/>
              <a:t>seq</a:t>
            </a:r>
            <a:r>
              <a:rPr lang="en-US" altLang="zh-CN" b="1" u="sng" dirty="0" smtClean="0"/>
              <a:t> data</a:t>
            </a:r>
            <a:endParaRPr lang="zh-CN" altLang="en-US" b="1" u="sng" dirty="0"/>
          </a:p>
        </p:txBody>
      </p:sp>
      <p:pic>
        <p:nvPicPr>
          <p:cNvPr id="2050" name="Picture 2"/>
          <p:cNvPicPr>
            <a:picLocks noChangeAspect="1" noChangeArrowheads="1"/>
          </p:cNvPicPr>
          <p:nvPr/>
        </p:nvPicPr>
        <p:blipFill>
          <a:blip r:embed="rId3"/>
          <a:srcRect l="18989" t="11501" r="21888" b="28589"/>
          <a:stretch>
            <a:fillRect/>
          </a:stretch>
        </p:blipFill>
        <p:spPr bwMode="auto">
          <a:xfrm>
            <a:off x="301557" y="914398"/>
            <a:ext cx="5019473" cy="2018628"/>
          </a:xfrm>
          <a:prstGeom prst="rect">
            <a:avLst/>
          </a:prstGeom>
          <a:noFill/>
          <a:ln w="9525">
            <a:noFill/>
            <a:miter lim="800000"/>
            <a:headEnd/>
            <a:tailEnd/>
          </a:ln>
        </p:spPr>
      </p:pic>
      <p:sp>
        <p:nvSpPr>
          <p:cNvPr id="13" name="矩形 12"/>
          <p:cNvSpPr/>
          <p:nvPr/>
        </p:nvSpPr>
        <p:spPr>
          <a:xfrm>
            <a:off x="351812" y="615011"/>
            <a:ext cx="1843774" cy="307777"/>
          </a:xfrm>
          <a:prstGeom prst="rect">
            <a:avLst/>
          </a:prstGeom>
        </p:spPr>
        <p:txBody>
          <a:bodyPr wrap="none">
            <a:spAutoFit/>
          </a:bodyPr>
          <a:lstStyle/>
          <a:p>
            <a:pPr>
              <a:buFont typeface="Wingdings" pitchFamily="2" charset="2"/>
              <a:buChar char="u"/>
            </a:pPr>
            <a:r>
              <a:rPr lang="en-US" altLang="zh-CN" sz="1400" b="1" dirty="0" smtClean="0">
                <a:solidFill>
                  <a:srgbClr val="0070C0"/>
                </a:solidFill>
              </a:rPr>
              <a:t> Chris Burge, MIT</a:t>
            </a:r>
            <a:endParaRPr lang="en-US" altLang="zh-CN" sz="1400" b="1" dirty="0">
              <a:solidFill>
                <a:srgbClr val="0070C0"/>
              </a:solidFill>
            </a:endParaRPr>
          </a:p>
        </p:txBody>
      </p:sp>
      <p:pic>
        <p:nvPicPr>
          <p:cNvPr id="2051" name="Picture 3"/>
          <p:cNvPicPr>
            <a:picLocks noChangeAspect="1" noChangeArrowheads="1"/>
          </p:cNvPicPr>
          <p:nvPr/>
        </p:nvPicPr>
        <p:blipFill>
          <a:blip r:embed="rId4"/>
          <a:srcRect l="19069" r="17261"/>
          <a:stretch>
            <a:fillRect/>
          </a:stretch>
        </p:blipFill>
        <p:spPr bwMode="auto">
          <a:xfrm>
            <a:off x="301557" y="3209314"/>
            <a:ext cx="5229302" cy="3259577"/>
          </a:xfrm>
          <a:prstGeom prst="rect">
            <a:avLst/>
          </a:prstGeom>
          <a:noFill/>
          <a:ln w="9525">
            <a:noFill/>
            <a:miter lim="800000"/>
            <a:headEnd/>
            <a:tailEnd/>
          </a:ln>
        </p:spPr>
      </p:pic>
      <p:pic>
        <p:nvPicPr>
          <p:cNvPr id="2052" name="Picture 4"/>
          <p:cNvPicPr>
            <a:picLocks noChangeAspect="1" noChangeArrowheads="1"/>
          </p:cNvPicPr>
          <p:nvPr/>
        </p:nvPicPr>
        <p:blipFill>
          <a:blip r:embed="rId5"/>
          <a:srcRect l="17447" r="17207"/>
          <a:stretch>
            <a:fillRect/>
          </a:stretch>
        </p:blipFill>
        <p:spPr bwMode="auto">
          <a:xfrm>
            <a:off x="5321030" y="950470"/>
            <a:ext cx="3480287" cy="2113740"/>
          </a:xfrm>
          <a:prstGeom prst="rect">
            <a:avLst/>
          </a:prstGeom>
          <a:noFill/>
          <a:ln w="9525">
            <a:noFill/>
            <a:miter lim="800000"/>
            <a:headEnd/>
            <a:tailEnd/>
          </a:ln>
        </p:spPr>
      </p:pic>
      <p:pic>
        <p:nvPicPr>
          <p:cNvPr id="2053" name="Picture 5"/>
          <p:cNvPicPr>
            <a:picLocks noChangeAspect="1" noChangeArrowheads="1"/>
          </p:cNvPicPr>
          <p:nvPr/>
        </p:nvPicPr>
        <p:blipFill>
          <a:blip r:embed="rId6"/>
          <a:srcRect l="16995" r="18218"/>
          <a:stretch>
            <a:fillRect/>
          </a:stretch>
        </p:blipFill>
        <p:spPr bwMode="auto">
          <a:xfrm>
            <a:off x="8861761" y="1065316"/>
            <a:ext cx="3263062" cy="1998894"/>
          </a:xfrm>
          <a:prstGeom prst="rect">
            <a:avLst/>
          </a:prstGeom>
          <a:noFill/>
          <a:ln w="9525">
            <a:noFill/>
            <a:miter lim="800000"/>
            <a:headEnd/>
            <a:tailEnd/>
          </a:ln>
        </p:spPr>
      </p:pic>
      <p:pic>
        <p:nvPicPr>
          <p:cNvPr id="2054" name="Picture 6"/>
          <p:cNvPicPr>
            <a:picLocks noChangeAspect="1" noChangeArrowheads="1"/>
          </p:cNvPicPr>
          <p:nvPr/>
        </p:nvPicPr>
        <p:blipFill>
          <a:blip r:embed="rId7"/>
          <a:srcRect l="16835" r="19016" b="4648"/>
          <a:stretch>
            <a:fillRect/>
          </a:stretch>
        </p:blipFill>
        <p:spPr bwMode="auto">
          <a:xfrm>
            <a:off x="5970693" y="3064211"/>
            <a:ext cx="4360081" cy="2572114"/>
          </a:xfrm>
          <a:prstGeom prst="rect">
            <a:avLst/>
          </a:prstGeom>
          <a:noFill/>
          <a:ln w="9525">
            <a:noFill/>
            <a:miter lim="800000"/>
            <a:headEnd/>
            <a:tailEnd/>
          </a:ln>
        </p:spPr>
      </p:pic>
      <p:sp>
        <p:nvSpPr>
          <p:cNvPr id="18" name="矩形 17"/>
          <p:cNvSpPr/>
          <p:nvPr/>
        </p:nvSpPr>
        <p:spPr>
          <a:xfrm>
            <a:off x="6152361" y="5807413"/>
            <a:ext cx="3993587" cy="954107"/>
          </a:xfrm>
          <a:prstGeom prst="rect">
            <a:avLst/>
          </a:prstGeom>
        </p:spPr>
        <p:txBody>
          <a:bodyPr wrap="square">
            <a:spAutoFit/>
          </a:bodyPr>
          <a:lstStyle/>
          <a:p>
            <a:pPr>
              <a:buFont typeface="Wingdings" pitchFamily="2" charset="2"/>
              <a:buChar char="u"/>
            </a:pPr>
            <a:r>
              <a:rPr lang="en-US" altLang="zh-CN" sz="1400" b="1" dirty="0" smtClean="0">
                <a:solidFill>
                  <a:srgbClr val="0070C0"/>
                </a:solidFill>
              </a:rPr>
              <a:t>What features affect quantitative analysis?</a:t>
            </a:r>
          </a:p>
          <a:p>
            <a:pPr marL="180000">
              <a:buFont typeface="Wingdings" pitchFamily="2" charset="2"/>
              <a:buChar char="l"/>
            </a:pPr>
            <a:r>
              <a:rPr lang="en-US" altLang="zh-CN" sz="1400" dirty="0" smtClean="0">
                <a:solidFill>
                  <a:srgbClr val="0070C0"/>
                </a:solidFill>
              </a:rPr>
              <a:t> Technology biases</a:t>
            </a:r>
          </a:p>
          <a:p>
            <a:pPr marL="180000">
              <a:buFont typeface="Wingdings" pitchFamily="2" charset="2"/>
              <a:buChar char="l"/>
            </a:pPr>
            <a:r>
              <a:rPr lang="en-US" altLang="zh-CN" sz="1400" dirty="0" smtClean="0">
                <a:solidFill>
                  <a:srgbClr val="0070C0"/>
                </a:solidFill>
              </a:rPr>
              <a:t> Gene features</a:t>
            </a:r>
          </a:p>
          <a:p>
            <a:pPr marL="180000">
              <a:buFont typeface="Wingdings" pitchFamily="2" charset="2"/>
              <a:buChar char="l"/>
            </a:pPr>
            <a:r>
              <a:rPr lang="en-US" altLang="zh-CN" sz="1400" dirty="0" smtClean="0">
                <a:solidFill>
                  <a:srgbClr val="0070C0"/>
                </a:solidFill>
              </a:rPr>
              <a:t> Single molecule and single cell</a:t>
            </a:r>
            <a:endParaRPr lang="en-US" altLang="zh-CN" sz="1400" dirty="0">
              <a:solidFill>
                <a:srgbClr val="0070C0"/>
              </a:solidFill>
            </a:endParaRPr>
          </a:p>
        </p:txBody>
      </p:sp>
    </p:spTree>
    <p:extLst>
      <p:ext uri="{BB962C8B-B14F-4D97-AF65-F5344CB8AC3E}">
        <p14:creationId xmlns:p14="http://schemas.microsoft.com/office/powerpoint/2010/main" val="35347175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01557" y="194713"/>
            <a:ext cx="8402605" cy="369332"/>
          </a:xfrm>
          <a:prstGeom prst="rect">
            <a:avLst/>
          </a:prstGeom>
          <a:noFill/>
        </p:spPr>
        <p:txBody>
          <a:bodyPr wrap="square" rtlCol="0">
            <a:spAutoFit/>
          </a:bodyPr>
          <a:lstStyle/>
          <a:p>
            <a:pPr>
              <a:buFont typeface="Wingdings" pitchFamily="2" charset="2"/>
              <a:buChar char="Ø"/>
            </a:pPr>
            <a:r>
              <a:rPr lang="en-US" altLang="zh-CN" b="1" u="sng" dirty="0" smtClean="0"/>
              <a:t> Confound analysis of classification and nomenclature of </a:t>
            </a:r>
            <a:r>
              <a:rPr lang="en-US" altLang="zh-CN" b="1" u="sng" dirty="0" err="1" smtClean="0"/>
              <a:t>exons</a:t>
            </a:r>
            <a:r>
              <a:rPr lang="en-US" altLang="zh-CN" b="1" u="sng" dirty="0" smtClean="0"/>
              <a:t>/</a:t>
            </a:r>
            <a:r>
              <a:rPr lang="en-US" altLang="zh-CN" b="1" u="sng" dirty="0" err="1" smtClean="0"/>
              <a:t>isoforms</a:t>
            </a:r>
            <a:endParaRPr lang="zh-CN" altLang="en-US" b="1" u="sng" dirty="0"/>
          </a:p>
        </p:txBody>
      </p:sp>
      <p:pic>
        <p:nvPicPr>
          <p:cNvPr id="3074" name="Picture 2"/>
          <p:cNvPicPr>
            <a:picLocks noChangeAspect="1" noChangeArrowheads="1"/>
          </p:cNvPicPr>
          <p:nvPr/>
        </p:nvPicPr>
        <p:blipFill>
          <a:blip r:embed="rId3"/>
          <a:srcRect l="16755" r="15745"/>
          <a:stretch>
            <a:fillRect/>
          </a:stretch>
        </p:blipFill>
        <p:spPr bwMode="auto">
          <a:xfrm>
            <a:off x="301557" y="856032"/>
            <a:ext cx="4450521" cy="2616741"/>
          </a:xfrm>
          <a:prstGeom prst="rect">
            <a:avLst/>
          </a:prstGeom>
          <a:noFill/>
          <a:ln w="9525">
            <a:noFill/>
            <a:miter lim="800000"/>
            <a:headEnd/>
            <a:tailEnd/>
          </a:ln>
        </p:spPr>
      </p:pic>
      <p:sp>
        <p:nvSpPr>
          <p:cNvPr id="10" name="矩形 9"/>
          <p:cNvSpPr/>
          <p:nvPr/>
        </p:nvSpPr>
        <p:spPr>
          <a:xfrm>
            <a:off x="351812" y="615011"/>
            <a:ext cx="1843774" cy="307777"/>
          </a:xfrm>
          <a:prstGeom prst="rect">
            <a:avLst/>
          </a:prstGeom>
        </p:spPr>
        <p:txBody>
          <a:bodyPr wrap="none">
            <a:spAutoFit/>
          </a:bodyPr>
          <a:lstStyle/>
          <a:p>
            <a:pPr>
              <a:buFont typeface="Wingdings" pitchFamily="2" charset="2"/>
              <a:buChar char="u"/>
            </a:pPr>
            <a:r>
              <a:rPr lang="en-US" altLang="zh-CN" sz="1400" b="1" dirty="0" smtClean="0">
                <a:solidFill>
                  <a:srgbClr val="0070C0"/>
                </a:solidFill>
              </a:rPr>
              <a:t> Chris Burge, MIT</a:t>
            </a:r>
            <a:endParaRPr lang="en-US" altLang="zh-CN" sz="1400" b="1" dirty="0">
              <a:solidFill>
                <a:srgbClr val="0070C0"/>
              </a:solidFill>
            </a:endParaRPr>
          </a:p>
        </p:txBody>
      </p:sp>
      <p:pic>
        <p:nvPicPr>
          <p:cNvPr id="3075" name="Picture 3"/>
          <p:cNvPicPr>
            <a:picLocks noChangeAspect="1" noChangeArrowheads="1"/>
          </p:cNvPicPr>
          <p:nvPr/>
        </p:nvPicPr>
        <p:blipFill>
          <a:blip r:embed="rId4"/>
          <a:srcRect l="18008" r="16702"/>
          <a:stretch>
            <a:fillRect/>
          </a:stretch>
        </p:blipFill>
        <p:spPr bwMode="auto">
          <a:xfrm>
            <a:off x="0" y="3625419"/>
            <a:ext cx="5077839" cy="3086666"/>
          </a:xfrm>
          <a:prstGeom prst="rect">
            <a:avLst/>
          </a:prstGeom>
          <a:noFill/>
          <a:ln w="9525">
            <a:noFill/>
            <a:miter lim="800000"/>
            <a:headEnd/>
            <a:tailEnd/>
          </a:ln>
        </p:spPr>
      </p:pic>
      <p:sp>
        <p:nvSpPr>
          <p:cNvPr id="12" name="矩形 11"/>
          <p:cNvSpPr/>
          <p:nvPr/>
        </p:nvSpPr>
        <p:spPr>
          <a:xfrm>
            <a:off x="5372910" y="564045"/>
            <a:ext cx="6417012" cy="276999"/>
          </a:xfrm>
          <a:prstGeom prst="rect">
            <a:avLst/>
          </a:prstGeom>
        </p:spPr>
        <p:txBody>
          <a:bodyPr wrap="square">
            <a:spAutoFit/>
          </a:bodyPr>
          <a:lstStyle/>
          <a:p>
            <a:pPr>
              <a:buFont typeface="Wingdings" pitchFamily="2" charset="2"/>
              <a:buChar char="u"/>
            </a:pPr>
            <a:r>
              <a:rPr lang="en-US" altLang="zh-CN" sz="1200" b="1" dirty="0" smtClean="0">
                <a:solidFill>
                  <a:srgbClr val="0070C0"/>
                </a:solidFill>
              </a:rPr>
              <a:t> Kin Fai Au, OSU</a:t>
            </a:r>
            <a:endParaRPr lang="en-US" altLang="zh-CN" sz="1200" dirty="0">
              <a:solidFill>
                <a:srgbClr val="0070C0"/>
              </a:solidFill>
            </a:endParaRPr>
          </a:p>
        </p:txBody>
      </p:sp>
      <p:sp>
        <p:nvSpPr>
          <p:cNvPr id="15" name="矩形 14"/>
          <p:cNvSpPr/>
          <p:nvPr/>
        </p:nvSpPr>
        <p:spPr>
          <a:xfrm>
            <a:off x="5334003" y="841044"/>
            <a:ext cx="6669929" cy="1015663"/>
          </a:xfrm>
          <a:prstGeom prst="rect">
            <a:avLst/>
          </a:prstGeom>
        </p:spPr>
        <p:txBody>
          <a:bodyPr wrap="square">
            <a:spAutoFit/>
          </a:bodyPr>
          <a:lstStyle/>
          <a:p>
            <a:r>
              <a:rPr lang="en-US" altLang="zh-CN" sz="1200" dirty="0" smtClean="0"/>
              <a:t>I would suggest to re-define "</a:t>
            </a:r>
            <a:r>
              <a:rPr lang="en-US" altLang="zh-CN" sz="1200" dirty="0" err="1" smtClean="0"/>
              <a:t>exon</a:t>
            </a:r>
            <a:r>
              <a:rPr lang="en-US" altLang="zh-CN" sz="1200" dirty="0" smtClean="0"/>
              <a:t>/</a:t>
            </a:r>
            <a:r>
              <a:rPr lang="en-US" altLang="zh-CN" sz="1200" dirty="0" err="1" smtClean="0"/>
              <a:t>intron</a:t>
            </a:r>
            <a:r>
              <a:rPr lang="en-US" altLang="zh-CN" sz="1200" dirty="0" smtClean="0"/>
              <a:t>" by defining "</a:t>
            </a:r>
            <a:r>
              <a:rPr lang="en-US" altLang="zh-CN" sz="1200" dirty="0" err="1" smtClean="0"/>
              <a:t>unsplicable</a:t>
            </a:r>
            <a:r>
              <a:rPr lang="en-US" altLang="zh-CN" sz="1200" dirty="0" smtClean="0"/>
              <a:t> elements: that is, using all splice sites to split the gene body into smaller bins (than the conventional </a:t>
            </a:r>
            <a:r>
              <a:rPr lang="en-US" altLang="zh-CN" sz="1200" dirty="0" err="1" smtClean="0"/>
              <a:t>exons</a:t>
            </a:r>
            <a:r>
              <a:rPr lang="en-US" altLang="zh-CN" sz="1200" dirty="0" smtClean="0"/>
              <a:t>). Each such bin are the basic unit to define gene </a:t>
            </a:r>
            <a:r>
              <a:rPr lang="en-US" altLang="zh-CN" sz="1200" dirty="0" err="1" smtClean="0"/>
              <a:t>isoform</a:t>
            </a:r>
            <a:r>
              <a:rPr lang="en-US" altLang="zh-CN" sz="1200" dirty="0" smtClean="0"/>
              <a:t> structure. For example, the alternative 5' splicing event can be defined as the alternative combination of two such bins. This generalized definition may help to standardize the nomenclature</a:t>
            </a:r>
            <a:endParaRPr lang="zh-CN" altLang="en-US" sz="1200" dirty="0"/>
          </a:p>
        </p:txBody>
      </p:sp>
      <p:sp>
        <p:nvSpPr>
          <p:cNvPr id="16" name="矩形 15"/>
          <p:cNvSpPr/>
          <p:nvPr/>
        </p:nvSpPr>
        <p:spPr>
          <a:xfrm>
            <a:off x="5372910" y="1995445"/>
            <a:ext cx="6417012" cy="276999"/>
          </a:xfrm>
          <a:prstGeom prst="rect">
            <a:avLst/>
          </a:prstGeom>
        </p:spPr>
        <p:txBody>
          <a:bodyPr wrap="square">
            <a:spAutoFit/>
          </a:bodyPr>
          <a:lstStyle/>
          <a:p>
            <a:pPr>
              <a:buFont typeface="Wingdings" pitchFamily="2" charset="2"/>
              <a:buChar char="u"/>
            </a:pPr>
            <a:r>
              <a:rPr lang="en-US" altLang="zh-CN" sz="1200" b="1" dirty="0" smtClean="0">
                <a:solidFill>
                  <a:srgbClr val="0070C0"/>
                </a:solidFill>
              </a:rPr>
              <a:t> Jo </a:t>
            </a:r>
            <a:r>
              <a:rPr lang="en-US" altLang="zh-CN" sz="1200" b="1" dirty="0" err="1" smtClean="0">
                <a:solidFill>
                  <a:srgbClr val="0070C0"/>
                </a:solidFill>
              </a:rPr>
              <a:t>Yeakley</a:t>
            </a:r>
            <a:r>
              <a:rPr lang="en-US" altLang="zh-CN" sz="1200" b="1" dirty="0" smtClean="0">
                <a:solidFill>
                  <a:srgbClr val="0070C0"/>
                </a:solidFill>
              </a:rPr>
              <a:t>, </a:t>
            </a:r>
            <a:r>
              <a:rPr lang="en-US" altLang="zh-CN" sz="1200" b="1" dirty="0" err="1" smtClean="0">
                <a:solidFill>
                  <a:srgbClr val="0070C0"/>
                </a:solidFill>
              </a:rPr>
              <a:t>BioSpyder</a:t>
            </a:r>
            <a:r>
              <a:rPr lang="en-US" altLang="zh-CN" sz="1200" b="1" dirty="0" smtClean="0">
                <a:solidFill>
                  <a:srgbClr val="0070C0"/>
                </a:solidFill>
              </a:rPr>
              <a:t> Technologies</a:t>
            </a:r>
          </a:p>
        </p:txBody>
      </p:sp>
      <p:sp>
        <p:nvSpPr>
          <p:cNvPr id="17" name="矩形 16"/>
          <p:cNvSpPr/>
          <p:nvPr/>
        </p:nvSpPr>
        <p:spPr>
          <a:xfrm>
            <a:off x="5334003" y="2272444"/>
            <a:ext cx="6631022" cy="1200329"/>
          </a:xfrm>
          <a:prstGeom prst="rect">
            <a:avLst/>
          </a:prstGeom>
        </p:spPr>
        <p:txBody>
          <a:bodyPr wrap="square">
            <a:spAutoFit/>
          </a:bodyPr>
          <a:lstStyle/>
          <a:p>
            <a:r>
              <a:rPr lang="en-US" altLang="zh-CN" sz="1200" dirty="0" smtClean="0"/>
              <a:t>Andrew </a:t>
            </a:r>
            <a:r>
              <a:rPr lang="en-US" altLang="zh-CN" sz="1200" dirty="0" err="1" smtClean="0"/>
              <a:t>Annalora</a:t>
            </a:r>
            <a:r>
              <a:rPr lang="en-US" altLang="zh-CN" sz="1200" dirty="0" smtClean="0"/>
              <a:t> (</a:t>
            </a:r>
            <a:r>
              <a:rPr lang="en-US" altLang="zh-CN" sz="1200" u="sng" dirty="0" smtClean="0"/>
              <a:t>Oregon State University</a:t>
            </a:r>
            <a:r>
              <a:rPr lang="en-US" altLang="zh-CN" sz="1200" dirty="0" smtClean="0"/>
              <a:t>) has a variant graphical representation of </a:t>
            </a:r>
            <a:r>
              <a:rPr lang="en-US" altLang="zh-CN" sz="1200" dirty="0" err="1" smtClean="0"/>
              <a:t>exons</a:t>
            </a:r>
            <a:r>
              <a:rPr lang="en-US" altLang="zh-CN" sz="1200" dirty="0" smtClean="0"/>
              <a:t> (</a:t>
            </a:r>
            <a:r>
              <a:rPr lang="en-US" altLang="zh-CN" sz="1200" u="sng" dirty="0" smtClean="0">
                <a:solidFill>
                  <a:srgbClr val="0070C0"/>
                </a:solidFill>
              </a:rPr>
              <a:t>Drug Metabolism and Disposition April 2020, 48 (4) 272-287; DOI: https://doi.org/10.1124/dmd.119.089102</a:t>
            </a:r>
            <a:r>
              <a:rPr lang="en-US" altLang="zh-CN" sz="1200" dirty="0" smtClean="0"/>
              <a:t>) where instead of rectangles for </a:t>
            </a:r>
            <a:r>
              <a:rPr lang="en-US" altLang="zh-CN" sz="1200" dirty="0" err="1" smtClean="0"/>
              <a:t>exons</a:t>
            </a:r>
            <a:r>
              <a:rPr lang="en-US" altLang="zh-CN" sz="1200" dirty="0" smtClean="0"/>
              <a:t>, he bumps out the 5' or 3' edge to indicate coding frame, so it's easy to see where a cassette </a:t>
            </a:r>
            <a:r>
              <a:rPr lang="en-US" altLang="zh-CN" sz="1200" dirty="0" err="1" smtClean="0"/>
              <a:t>exon</a:t>
            </a:r>
            <a:r>
              <a:rPr lang="en-US" altLang="zh-CN" sz="1200" dirty="0" smtClean="0"/>
              <a:t> maintains coding frame of the rest of the transcript. This seems like an accessible way to find the low hanging fruit for splice variants that are likely to be biologically important.</a:t>
            </a:r>
            <a:endParaRPr lang="zh-CN" altLang="en-US" sz="1200" dirty="0"/>
          </a:p>
        </p:txBody>
      </p:sp>
      <p:pic>
        <p:nvPicPr>
          <p:cNvPr id="3076" name="Picture 4"/>
          <p:cNvPicPr>
            <a:picLocks noChangeAspect="1" noChangeArrowheads="1"/>
          </p:cNvPicPr>
          <p:nvPr/>
        </p:nvPicPr>
        <p:blipFill>
          <a:blip r:embed="rId5"/>
          <a:srcRect/>
          <a:stretch>
            <a:fillRect/>
          </a:stretch>
        </p:blipFill>
        <p:spPr bwMode="auto">
          <a:xfrm>
            <a:off x="6099240" y="3472772"/>
            <a:ext cx="4830265" cy="3385227"/>
          </a:xfrm>
          <a:prstGeom prst="rect">
            <a:avLst/>
          </a:prstGeom>
          <a:noFill/>
          <a:ln w="9525">
            <a:noFill/>
            <a:miter lim="800000"/>
            <a:headEnd/>
            <a:tailEnd/>
          </a:ln>
        </p:spPr>
      </p:pic>
    </p:spTree>
    <p:extLst>
      <p:ext uri="{BB962C8B-B14F-4D97-AF65-F5344CB8AC3E}">
        <p14:creationId xmlns:p14="http://schemas.microsoft.com/office/powerpoint/2010/main" val="8890866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a:cxnSpLocks/>
          </p:cNvCxnSpPr>
          <p:nvPr/>
        </p:nvCxnSpPr>
        <p:spPr>
          <a:xfrm>
            <a:off x="14289" y="465574"/>
            <a:ext cx="121615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9037" y="582882"/>
            <a:ext cx="11426656" cy="6370975"/>
          </a:xfrm>
          <a:prstGeom prst="rect">
            <a:avLst/>
          </a:prstGeom>
          <a:noFill/>
        </p:spPr>
        <p:txBody>
          <a:bodyPr wrap="square" rtlCol="0">
            <a:spAutoFit/>
          </a:bodyPr>
          <a:lstStyle/>
          <a:p>
            <a:pPr>
              <a:lnSpc>
                <a:spcPct val="150000"/>
              </a:lnSpc>
            </a:pPr>
            <a:r>
              <a:rPr lang="en-US" sz="1600" b="1" dirty="0" smtClean="0">
                <a:solidFill>
                  <a:srgbClr val="C00000"/>
                </a:solidFill>
                <a:latin typeface="Arial" panose="020B0604020202020204" pitchFamily="34" charset="0"/>
                <a:cs typeface="Arial" panose="020B0604020202020204" pitchFamily="34" charset="0"/>
              </a:rPr>
              <a:t>Kin Fai Au (KFA)’s thoughts</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Learn boundary or limitation of different </a:t>
            </a:r>
            <a:r>
              <a:rPr lang="en-US" sz="1600" dirty="0" err="1" smtClean="0">
                <a:latin typeface="Arial" panose="020B0604020202020204" pitchFamily="34" charset="0"/>
                <a:cs typeface="Arial" panose="020B0604020202020204" pitchFamily="34" charset="0"/>
              </a:rPr>
              <a:t>seq</a:t>
            </a:r>
            <a:r>
              <a:rPr lang="en-US" sz="1600" dirty="0" smtClean="0">
                <a:latin typeface="Arial" panose="020B0604020202020204" pitchFamily="34" charset="0"/>
                <a:cs typeface="Arial" panose="020B0604020202020204" pitchFamily="34" charset="0"/>
              </a:rPr>
              <a:t> data</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Develop methods to solve problems utilizing strengths of the data</a:t>
            </a:r>
          </a:p>
          <a:p>
            <a:pPr marL="800100" lvl="1" indent="-342900">
              <a:lnSpc>
                <a:spcPct val="150000"/>
              </a:lnSpc>
              <a:buFont typeface="Courier New" panose="02070309020205020404" pitchFamily="49" charset="0"/>
              <a:buChar char="o"/>
            </a:pPr>
            <a:r>
              <a:rPr lang="en-US" sz="1600" dirty="0" err="1" smtClean="0">
                <a:latin typeface="Arial" panose="020B0604020202020204" pitchFamily="34" charset="0"/>
                <a:cs typeface="Arial" panose="020B0604020202020204" pitchFamily="34" charset="0"/>
              </a:rPr>
              <a:t>Hybird</a:t>
            </a:r>
            <a:r>
              <a:rPr lang="en-US" sz="1600" dirty="0" smtClean="0">
                <a:latin typeface="Arial" panose="020B0604020202020204" pitchFamily="34" charset="0"/>
                <a:cs typeface="Arial" panose="020B0604020202020204" pitchFamily="34" charset="0"/>
              </a:rPr>
              <a:t>: LR + SR, which part/section can/should be integrated to improve performance</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Suggest to </a:t>
            </a:r>
            <a:r>
              <a:rPr lang="en-US" sz="1600" dirty="0" err="1" smtClean="0">
                <a:latin typeface="Arial" panose="020B0604020202020204" pitchFamily="34" charset="0"/>
                <a:cs typeface="Arial" panose="020B0604020202020204" pitchFamily="34" charset="0"/>
              </a:rPr>
              <a:t>Haoran</a:t>
            </a:r>
            <a:r>
              <a:rPr lang="en-US" sz="1600" dirty="0" smtClean="0">
                <a:latin typeface="Arial" panose="020B0604020202020204" pitchFamily="34" charset="0"/>
                <a:cs typeface="Arial" panose="020B0604020202020204" pitchFamily="34" charset="0"/>
              </a:rPr>
              <a:t> to develop platform to allow </a:t>
            </a:r>
          </a:p>
          <a:p>
            <a:pPr marL="1257300" lvl="2" indent="-342900">
              <a:lnSpc>
                <a:spcPct val="150000"/>
              </a:lnSpc>
              <a:buFont typeface="Wingdings" panose="05000000000000000000" pitchFamily="2" charset="2"/>
              <a:buChar char="q"/>
            </a:pPr>
            <a:r>
              <a:rPr lang="en-US" sz="1600" dirty="0" smtClean="0">
                <a:latin typeface="Arial" panose="020B0604020202020204" pitchFamily="34" charset="0"/>
                <a:cs typeface="Arial" panose="020B0604020202020204" pitchFamily="34" charset="0"/>
              </a:rPr>
              <a:t>individual users without computational resource; we help them do analyses; they share data with us</a:t>
            </a:r>
          </a:p>
          <a:p>
            <a:pPr marL="1257300" lvl="2" indent="-342900">
              <a:lnSpc>
                <a:spcPct val="150000"/>
              </a:lnSpc>
              <a:buFont typeface="Wingdings" panose="05000000000000000000" pitchFamily="2" charset="2"/>
              <a:buChar char="q"/>
            </a:pPr>
            <a:r>
              <a:rPr lang="en-US" sz="1600" dirty="0">
                <a:latin typeface="Arial" panose="020B0604020202020204" pitchFamily="34" charset="0"/>
                <a:cs typeface="Arial" panose="020B0604020202020204" pitchFamily="34" charset="0"/>
              </a:rPr>
              <a:t>d</a:t>
            </a:r>
            <a:r>
              <a:rPr lang="en-US" sz="1600" dirty="0" smtClean="0">
                <a:latin typeface="Arial" panose="020B0604020202020204" pitchFamily="34" charset="0"/>
                <a:cs typeface="Arial" panose="020B0604020202020204" pitchFamily="34" charset="0"/>
              </a:rPr>
              <a:t>ata mine  -&gt; new findings</a:t>
            </a:r>
          </a:p>
          <a:p>
            <a:pPr marL="1257300" lvl="2" indent="-342900">
              <a:lnSpc>
                <a:spcPct val="150000"/>
              </a:lnSpc>
              <a:buFont typeface="Wingdings" panose="05000000000000000000" pitchFamily="2" charset="2"/>
              <a:buChar char="q"/>
            </a:pPr>
            <a:r>
              <a:rPr lang="en-US" sz="1600" dirty="0">
                <a:latin typeface="Arial" panose="020B0604020202020204" pitchFamily="34" charset="0"/>
                <a:cs typeface="Arial" panose="020B0604020202020204" pitchFamily="34" charset="0"/>
              </a:rPr>
              <a:t>c</a:t>
            </a:r>
            <a:r>
              <a:rPr lang="en-US" sz="1600" dirty="0" smtClean="0">
                <a:latin typeface="Arial" panose="020B0604020202020204" pitchFamily="34" charset="0"/>
                <a:cs typeface="Arial" panose="020B0604020202020204" pitchFamily="34" charset="0"/>
              </a:rPr>
              <a:t>onstruct analysis pipeline, and visualization</a:t>
            </a:r>
          </a:p>
          <a:p>
            <a:pPr marL="1257300" lvl="2" indent="-342900">
              <a:lnSpc>
                <a:spcPct val="150000"/>
              </a:lnSpc>
              <a:buFont typeface="Wingdings" panose="05000000000000000000" pitchFamily="2" charset="2"/>
              <a:buChar char="q"/>
            </a:pPr>
            <a:r>
              <a:rPr lang="en-US" sz="1600" dirty="0" smtClean="0">
                <a:latin typeface="Arial" panose="020B0604020202020204" pitchFamily="34" charset="0"/>
                <a:cs typeface="Arial" panose="020B0604020202020204" pitchFamily="34" charset="0"/>
              </a:rPr>
              <a:t>m6A; the linkage information provided by long reads needs to be mined.</a:t>
            </a:r>
            <a:endParaRPr lang="en-US" sz="1600" dirty="0" smtClean="0">
              <a:solidFill>
                <a:srgbClr val="C00000"/>
              </a:solidFill>
              <a:latin typeface="Arial" panose="020B0604020202020204" pitchFamily="34" charset="0"/>
              <a:cs typeface="Arial" panose="020B0604020202020204" pitchFamily="34" charset="0"/>
            </a:endParaRPr>
          </a:p>
          <a:p>
            <a:pPr marL="1257300" lvl="2" indent="-342900">
              <a:lnSpc>
                <a:spcPct val="150000"/>
              </a:lnSpc>
              <a:buFont typeface="Wingdings" panose="05000000000000000000" pitchFamily="2" charset="2"/>
              <a:buChar char="q"/>
            </a:pPr>
            <a:r>
              <a:rPr lang="en-US" sz="1600" dirty="0" err="1" smtClean="0">
                <a:solidFill>
                  <a:srgbClr val="C00000"/>
                </a:solidFill>
                <a:latin typeface="Arial" panose="020B0604020202020204" pitchFamily="34" charset="0"/>
                <a:cs typeface="Arial" panose="020B0604020202020204" pitchFamily="34" charset="0"/>
              </a:rPr>
              <a:t>Dingjie</a:t>
            </a:r>
            <a:r>
              <a:rPr lang="en-US" sz="1600" dirty="0" smtClean="0">
                <a:solidFill>
                  <a:srgbClr val="C00000"/>
                </a:solidFill>
                <a:latin typeface="Arial" panose="020B0604020202020204" pitchFamily="34" charset="0"/>
                <a:cs typeface="Arial" panose="020B0604020202020204" pitchFamily="34" charset="0"/>
              </a:rPr>
              <a:t> Wang (DW):</a:t>
            </a:r>
            <a:r>
              <a:rPr lang="en-US" sz="1600" dirty="0" smtClean="0">
                <a:latin typeface="Arial" panose="020B0604020202020204" pitchFamily="34" charset="0"/>
                <a:cs typeface="Arial" panose="020B0604020202020204" pitchFamily="34" charset="0"/>
              </a:rPr>
              <a:t> add all tools in the pipeline</a:t>
            </a:r>
          </a:p>
          <a:p>
            <a:pPr marL="1714500" lvl="3" indent="-342900">
              <a:lnSpc>
                <a:spcPct val="150000"/>
              </a:lnSpc>
              <a:buFont typeface="Wingdings" panose="05000000000000000000" pitchFamily="2" charset="2"/>
              <a:buChar char="§"/>
            </a:pPr>
            <a:r>
              <a:rPr lang="en-US" sz="1600" dirty="0" smtClean="0">
                <a:solidFill>
                  <a:srgbClr val="C00000"/>
                </a:solidFill>
                <a:latin typeface="Arial" panose="020B0604020202020204" pitchFamily="34" charset="0"/>
                <a:cs typeface="Arial" panose="020B0604020202020204" pitchFamily="34" charset="0"/>
              </a:rPr>
              <a:t>KFA</a:t>
            </a:r>
            <a:r>
              <a:rPr lang="en-US" sz="1600" dirty="0" smtClean="0">
                <a:latin typeface="Arial" panose="020B0604020202020204" pitchFamily="34" charset="0"/>
                <a:cs typeface="Arial" panose="020B0604020202020204" pitchFamily="34" charset="0"/>
              </a:rPr>
              <a:t>: not necessary at this moment, only focus on popular ones based on </a:t>
            </a:r>
            <a:r>
              <a:rPr lang="en-US" sz="1600" dirty="0" err="1" smtClean="0">
                <a:latin typeface="Arial" panose="020B0604020202020204" pitchFamily="34" charset="0"/>
                <a:cs typeface="Arial" panose="020B0604020202020204" pitchFamily="34" charset="0"/>
              </a:rPr>
              <a:t>benckmark</a:t>
            </a:r>
            <a:r>
              <a:rPr lang="en-US" sz="1600" dirty="0" smtClean="0">
                <a:latin typeface="Arial" panose="020B0604020202020204" pitchFamily="34" charset="0"/>
                <a:cs typeface="Arial" panose="020B0604020202020204" pitchFamily="34" charset="0"/>
              </a:rPr>
              <a:t> papers</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Understand complexity and diversity of the data in nature/real samples</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KFA: </a:t>
            </a:r>
            <a:r>
              <a:rPr lang="en-US" sz="1600" dirty="0" smtClean="0">
                <a:latin typeface="Arial" panose="020B0604020202020204" pitchFamily="34" charset="0"/>
                <a:cs typeface="Arial" panose="020B0604020202020204" pitchFamily="34" charset="0"/>
              </a:rPr>
              <a:t>e.g., look at the frequency of a given 10-mer sequence/motif in natural genome, will lower than </a:t>
            </a:r>
            <a:r>
              <a:rPr lang="en-US" sz="1600" dirty="0" err="1" smtClean="0">
                <a:latin typeface="Arial" panose="020B0604020202020204" pitchFamily="34" charset="0"/>
                <a:cs typeface="Arial" panose="020B0604020202020204" pitchFamily="34" charset="0"/>
              </a:rPr>
              <a:t>theorical</a:t>
            </a:r>
            <a:r>
              <a:rPr lang="en-US" sz="1600" dirty="0" smtClean="0">
                <a:latin typeface="Arial" panose="020B0604020202020204" pitchFamily="34" charset="0"/>
                <a:cs typeface="Arial" panose="020B0604020202020204" pitchFamily="34" charset="0"/>
              </a:rPr>
              <a:t> calculation</a:t>
            </a:r>
          </a:p>
          <a:p>
            <a:pPr marL="1714500" lvl="3"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Yunhao Wang (YW)</a:t>
            </a:r>
            <a:r>
              <a:rPr lang="en-US" sz="1600" dirty="0" smtClean="0">
                <a:latin typeface="Arial" panose="020B0604020202020204" pitchFamily="34" charset="0"/>
                <a:cs typeface="Arial" panose="020B0604020202020204" pitchFamily="34" charset="0"/>
              </a:rPr>
              <a:t>: benefit the generation of gold standard to reduce cost</a:t>
            </a:r>
          </a:p>
          <a:p>
            <a:pPr marL="800100" lvl="1" indent="-342900">
              <a:lnSpc>
                <a:spcPct val="150000"/>
              </a:lnSpc>
              <a:buFont typeface="Courier New" panose="02070309020205020404" pitchFamily="49" charset="0"/>
              <a:buChar char="o"/>
            </a:pPr>
            <a:r>
              <a:rPr lang="en-US" sz="1600" b="1" dirty="0" smtClean="0">
                <a:latin typeface="Arial" panose="020B0604020202020204" pitchFamily="34" charset="0"/>
                <a:cs typeface="Arial" panose="020B0604020202020204" pitchFamily="34" charset="0"/>
              </a:rPr>
              <a:t>Co-</a:t>
            </a:r>
            <a:r>
              <a:rPr lang="en-US" sz="1600" b="1" dirty="0" err="1" smtClean="0">
                <a:latin typeface="Arial" panose="020B0604020202020204" pitchFamily="34" charset="0"/>
                <a:cs typeface="Arial" panose="020B0604020202020204" pitchFamily="34" charset="0"/>
              </a:rPr>
              <a:t>occurance</a:t>
            </a:r>
            <a:r>
              <a:rPr lang="en-US" sz="1600" dirty="0" smtClean="0">
                <a:latin typeface="Arial" panose="020B0604020202020204" pitchFamily="34" charset="0"/>
                <a:cs typeface="Arial" panose="020B0604020202020204" pitchFamily="34" charset="0"/>
              </a:rPr>
              <a:t> between sequence, structure, mods, post-transcriptional events (alternative splicing and others): innovative statistical/other method development -&gt; novel findings</a:t>
            </a:r>
          </a:p>
        </p:txBody>
      </p:sp>
      <p:sp>
        <p:nvSpPr>
          <p:cNvPr id="4" name="TextBox 3"/>
          <p:cNvSpPr txBox="1"/>
          <p:nvPr/>
        </p:nvSpPr>
        <p:spPr>
          <a:xfrm>
            <a:off x="0" y="22361"/>
            <a:ext cx="12175809" cy="400110"/>
          </a:xfrm>
          <a:prstGeom prst="rect">
            <a:avLst/>
          </a:prstGeom>
          <a:noFill/>
        </p:spPr>
        <p:txBody>
          <a:bodyPr wrap="square" rtlCol="0">
            <a:spAutoFit/>
          </a:bodyPr>
          <a:lstStyle/>
          <a:p>
            <a:pPr algn="ctr"/>
            <a:r>
              <a:rPr lang="en-US" sz="2000" b="1" dirty="0" smtClean="0">
                <a:solidFill>
                  <a:srgbClr val="C00000"/>
                </a:solidFill>
                <a:latin typeface="Arial" panose="020B0604020202020204" pitchFamily="34" charset="0"/>
                <a:cs typeface="Arial" panose="020B0604020202020204" pitchFamily="34" charset="0"/>
              </a:rPr>
              <a:t>Group discussion on 5/24/2022 (Kin Fai Au)</a:t>
            </a:r>
            <a:endParaRPr lang="en-US" sz="20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11695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01557" y="194713"/>
            <a:ext cx="11890443" cy="369332"/>
          </a:xfrm>
          <a:prstGeom prst="rect">
            <a:avLst/>
          </a:prstGeom>
          <a:noFill/>
        </p:spPr>
        <p:txBody>
          <a:bodyPr wrap="square" rtlCol="0">
            <a:spAutoFit/>
          </a:bodyPr>
          <a:lstStyle/>
          <a:p>
            <a:pPr>
              <a:buFont typeface="Wingdings" pitchFamily="2" charset="2"/>
              <a:buChar char="Ø"/>
            </a:pPr>
            <a:r>
              <a:rPr lang="en-US" altLang="zh-CN" b="1" u="sng" dirty="0" smtClean="0"/>
              <a:t> What tools or datasets are necessary for analysis of direct RNA sequencing data?</a:t>
            </a:r>
            <a:endParaRPr lang="zh-CN" altLang="en-US" b="1" u="sng" dirty="0"/>
          </a:p>
        </p:txBody>
      </p:sp>
      <p:pic>
        <p:nvPicPr>
          <p:cNvPr id="5122" name="Picture 2"/>
          <p:cNvPicPr>
            <a:picLocks noChangeAspect="1" noChangeArrowheads="1"/>
          </p:cNvPicPr>
          <p:nvPr/>
        </p:nvPicPr>
        <p:blipFill>
          <a:blip r:embed="rId3"/>
          <a:srcRect l="31915" t="22357" r="21729" b="12305"/>
          <a:stretch>
            <a:fillRect/>
          </a:stretch>
        </p:blipFill>
        <p:spPr bwMode="auto">
          <a:xfrm>
            <a:off x="0" y="1614790"/>
            <a:ext cx="6677784" cy="3735421"/>
          </a:xfrm>
          <a:prstGeom prst="rect">
            <a:avLst/>
          </a:prstGeom>
          <a:noFill/>
          <a:ln w="9525">
            <a:noFill/>
            <a:miter lim="800000"/>
            <a:headEnd/>
            <a:tailEnd/>
          </a:ln>
        </p:spPr>
      </p:pic>
      <p:pic>
        <p:nvPicPr>
          <p:cNvPr id="5123" name="Picture 3"/>
          <p:cNvPicPr>
            <a:picLocks noChangeAspect="1" noChangeArrowheads="1"/>
          </p:cNvPicPr>
          <p:nvPr/>
        </p:nvPicPr>
        <p:blipFill>
          <a:blip r:embed="rId4"/>
          <a:srcRect/>
          <a:stretch>
            <a:fillRect/>
          </a:stretch>
        </p:blipFill>
        <p:spPr bwMode="auto">
          <a:xfrm>
            <a:off x="6786392" y="836579"/>
            <a:ext cx="5377319" cy="2869659"/>
          </a:xfrm>
          <a:prstGeom prst="rect">
            <a:avLst/>
          </a:prstGeom>
          <a:noFill/>
          <a:ln w="9525">
            <a:noFill/>
            <a:miter lim="800000"/>
            <a:headEnd/>
            <a:tailEnd/>
          </a:ln>
        </p:spPr>
      </p:pic>
      <p:pic>
        <p:nvPicPr>
          <p:cNvPr id="5124" name="Picture 4"/>
          <p:cNvPicPr>
            <a:picLocks noChangeAspect="1" noChangeArrowheads="1"/>
          </p:cNvPicPr>
          <p:nvPr/>
        </p:nvPicPr>
        <p:blipFill>
          <a:blip r:embed="rId5"/>
          <a:srcRect/>
          <a:stretch>
            <a:fillRect/>
          </a:stretch>
        </p:blipFill>
        <p:spPr bwMode="auto">
          <a:xfrm>
            <a:off x="6922579" y="3891064"/>
            <a:ext cx="5121379" cy="2966936"/>
          </a:xfrm>
          <a:prstGeom prst="rect">
            <a:avLst/>
          </a:prstGeom>
          <a:noFill/>
          <a:ln w="9525">
            <a:noFill/>
            <a:miter lim="800000"/>
            <a:headEnd/>
            <a:tailEnd/>
          </a:ln>
        </p:spPr>
      </p:pic>
    </p:spTree>
    <p:extLst>
      <p:ext uri="{BB962C8B-B14F-4D97-AF65-F5344CB8AC3E}">
        <p14:creationId xmlns:p14="http://schemas.microsoft.com/office/powerpoint/2010/main" val="2154336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01557" y="194713"/>
            <a:ext cx="8402605" cy="369332"/>
          </a:xfrm>
          <a:prstGeom prst="rect">
            <a:avLst/>
          </a:prstGeom>
          <a:noFill/>
        </p:spPr>
        <p:txBody>
          <a:bodyPr wrap="square" rtlCol="0">
            <a:spAutoFit/>
          </a:bodyPr>
          <a:lstStyle/>
          <a:p>
            <a:pPr>
              <a:buFont typeface="Wingdings" pitchFamily="2" charset="2"/>
              <a:buChar char="Ø"/>
            </a:pPr>
            <a:r>
              <a:rPr lang="en-US" altLang="zh-CN" b="1" u="sng" dirty="0" smtClean="0"/>
              <a:t> AI/ML machine learning approaches in </a:t>
            </a:r>
            <a:r>
              <a:rPr lang="en-US" altLang="zh-CN" b="1" u="sng" dirty="0" err="1" smtClean="0"/>
              <a:t>dRNA</a:t>
            </a:r>
            <a:r>
              <a:rPr lang="en-US" altLang="zh-CN" b="1" u="sng" dirty="0" smtClean="0"/>
              <a:t> sequencing</a:t>
            </a:r>
            <a:endParaRPr lang="zh-CN" altLang="en-US" b="1" u="sng" dirty="0"/>
          </a:p>
        </p:txBody>
      </p:sp>
      <p:pic>
        <p:nvPicPr>
          <p:cNvPr id="4098" name="Picture 2"/>
          <p:cNvPicPr>
            <a:picLocks noChangeAspect="1" noChangeArrowheads="1"/>
          </p:cNvPicPr>
          <p:nvPr/>
        </p:nvPicPr>
        <p:blipFill>
          <a:blip r:embed="rId3"/>
          <a:srcRect t="8311"/>
          <a:stretch>
            <a:fillRect/>
          </a:stretch>
        </p:blipFill>
        <p:spPr bwMode="auto">
          <a:xfrm>
            <a:off x="301557" y="885217"/>
            <a:ext cx="10521950" cy="4931451"/>
          </a:xfrm>
          <a:prstGeom prst="rect">
            <a:avLst/>
          </a:prstGeom>
          <a:noFill/>
          <a:ln w="9525">
            <a:noFill/>
            <a:miter lim="800000"/>
            <a:headEnd/>
            <a:tailEnd/>
          </a:ln>
        </p:spPr>
      </p:pic>
    </p:spTree>
    <p:extLst>
      <p:ext uri="{BB962C8B-B14F-4D97-AF65-F5344CB8AC3E}">
        <p14:creationId xmlns:p14="http://schemas.microsoft.com/office/powerpoint/2010/main" val="12431236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568102" y="780950"/>
            <a:ext cx="6309254" cy="2448634"/>
          </a:xfrm>
          <a:prstGeom prst="rect">
            <a:avLst/>
          </a:prstGeom>
          <a:noFill/>
          <a:ln w="9525">
            <a:noFill/>
            <a:miter lim="800000"/>
            <a:headEnd/>
            <a:tailEnd/>
          </a:ln>
        </p:spPr>
      </p:pic>
      <p:sp>
        <p:nvSpPr>
          <p:cNvPr id="3" name="TextBox 2"/>
          <p:cNvSpPr txBox="1"/>
          <p:nvPr/>
        </p:nvSpPr>
        <p:spPr>
          <a:xfrm>
            <a:off x="301557" y="194713"/>
            <a:ext cx="8402605" cy="369332"/>
          </a:xfrm>
          <a:prstGeom prst="rect">
            <a:avLst/>
          </a:prstGeom>
          <a:noFill/>
        </p:spPr>
        <p:txBody>
          <a:bodyPr wrap="square" rtlCol="0">
            <a:spAutoFit/>
          </a:bodyPr>
          <a:lstStyle/>
          <a:p>
            <a:pPr>
              <a:buFont typeface="Wingdings" pitchFamily="2" charset="2"/>
              <a:buChar char="Ø"/>
            </a:pPr>
            <a:r>
              <a:rPr lang="en-US" altLang="zh-CN" b="1" dirty="0" smtClean="0"/>
              <a:t>User-friendly platform and gold standard</a:t>
            </a:r>
            <a:endParaRPr lang="zh-CN" altLang="en-US" b="1" u="sng" dirty="0"/>
          </a:p>
        </p:txBody>
      </p:sp>
      <p:pic>
        <p:nvPicPr>
          <p:cNvPr id="6147" name="Picture 3"/>
          <p:cNvPicPr>
            <a:picLocks noChangeAspect="1" noChangeArrowheads="1"/>
          </p:cNvPicPr>
          <p:nvPr/>
        </p:nvPicPr>
        <p:blipFill>
          <a:blip r:embed="rId3"/>
          <a:srcRect/>
          <a:stretch>
            <a:fillRect/>
          </a:stretch>
        </p:blipFill>
        <p:spPr bwMode="auto">
          <a:xfrm>
            <a:off x="2568102" y="3229584"/>
            <a:ext cx="6470586" cy="3628416"/>
          </a:xfrm>
          <a:prstGeom prst="rect">
            <a:avLst/>
          </a:prstGeom>
          <a:noFill/>
          <a:ln w="9525">
            <a:noFill/>
            <a:miter lim="800000"/>
            <a:headEnd/>
            <a:tailEnd/>
          </a:ln>
        </p:spPr>
      </p:pic>
    </p:spTree>
    <p:extLst>
      <p:ext uri="{BB962C8B-B14F-4D97-AF65-F5344CB8AC3E}">
        <p14:creationId xmlns:p14="http://schemas.microsoft.com/office/powerpoint/2010/main" val="14945573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a:cxnSpLocks/>
          </p:cNvCxnSpPr>
          <p:nvPr/>
        </p:nvCxnSpPr>
        <p:spPr>
          <a:xfrm>
            <a:off x="14289" y="465574"/>
            <a:ext cx="121615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9037" y="582882"/>
            <a:ext cx="11426656" cy="4524315"/>
          </a:xfrm>
          <a:prstGeom prst="rect">
            <a:avLst/>
          </a:prstGeom>
          <a:noFill/>
        </p:spPr>
        <p:txBody>
          <a:bodyPr wrap="square" rtlCol="0">
            <a:spAutoFit/>
          </a:bodyPr>
          <a:lstStyle/>
          <a:p>
            <a:pPr>
              <a:lnSpc>
                <a:spcPct val="150000"/>
              </a:lnSpc>
            </a:pPr>
            <a:r>
              <a:rPr lang="en-US" sz="1600" b="1" dirty="0" err="1" smtClean="0">
                <a:solidFill>
                  <a:srgbClr val="C00000"/>
                </a:solidFill>
                <a:latin typeface="Arial" panose="020B0604020202020204" pitchFamily="34" charset="0"/>
                <a:cs typeface="Arial" panose="020B0604020202020204" pitchFamily="34" charset="0"/>
              </a:rPr>
              <a:t>Aifu</a:t>
            </a:r>
            <a:r>
              <a:rPr lang="en-US" sz="1600" b="1" dirty="0" smtClean="0">
                <a:solidFill>
                  <a:srgbClr val="C00000"/>
                </a:solidFill>
                <a:latin typeface="Arial" panose="020B0604020202020204" pitchFamily="34" charset="0"/>
                <a:cs typeface="Arial" panose="020B0604020202020204" pitchFamily="34" charset="0"/>
              </a:rPr>
              <a:t> Li (AL)’s thoughts</a:t>
            </a:r>
          </a:p>
          <a:p>
            <a:pPr marL="800100" lvl="1" indent="-342900">
              <a:lnSpc>
                <a:spcPct val="150000"/>
              </a:lnSpc>
              <a:buFont typeface="Courier New" panose="02070309020205020404" pitchFamily="49" charset="0"/>
              <a:buChar char="o"/>
            </a:pPr>
            <a:r>
              <a:rPr lang="en-US" sz="1600" dirty="0">
                <a:latin typeface="Arial" panose="020B0604020202020204" pitchFamily="34" charset="0"/>
                <a:cs typeface="Arial" panose="020B0604020202020204" pitchFamily="34" charset="0"/>
              </a:rPr>
              <a:t>C</a:t>
            </a:r>
            <a:r>
              <a:rPr lang="en-US" sz="1600" dirty="0" smtClean="0">
                <a:latin typeface="Arial" panose="020B0604020202020204" pitchFamily="34" charset="0"/>
                <a:cs typeface="Arial" panose="020B0604020202020204" pitchFamily="34" charset="0"/>
              </a:rPr>
              <a:t>apture multiple different RNA modifications on the same RNA molecule</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KFA: </a:t>
            </a:r>
            <a:r>
              <a:rPr lang="en-US" sz="1600" dirty="0" smtClean="0">
                <a:latin typeface="Arial" panose="020B0604020202020204" pitchFamily="34" charset="0"/>
                <a:cs typeface="Arial" panose="020B0604020202020204" pitchFamily="34" charset="0"/>
              </a:rPr>
              <a:t>of &gt;150 RNA mods, it is important to know which ones can be detected by ONT, not limited by the well-known m6A; the linkage information provided by long reads needs to be mined.</a:t>
            </a:r>
            <a:endParaRPr lang="en-US" sz="1600" dirty="0">
              <a:solidFill>
                <a:srgbClr val="C00000"/>
              </a:solidFill>
              <a:latin typeface="Arial" panose="020B0604020202020204" pitchFamily="34" charset="0"/>
              <a:cs typeface="Arial" panose="020B0604020202020204" pitchFamily="34" charset="0"/>
            </a:endParaRP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YW:</a:t>
            </a:r>
            <a:r>
              <a:rPr lang="en-US" sz="1600"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when talking about RNA mods, the RNA species should be considered, mRNAs and non-coding RNAs. </a:t>
            </a:r>
          </a:p>
          <a:p>
            <a:pPr marL="800100" lvl="1" indent="-342900">
              <a:lnSpc>
                <a:spcPct val="150000"/>
              </a:lnSpc>
              <a:buFont typeface="Courier New" panose="02070309020205020404" pitchFamily="49" charset="0"/>
              <a:buChar char="o"/>
            </a:pPr>
            <a:r>
              <a:rPr lang="en-US" sz="1600" dirty="0">
                <a:latin typeface="Arial" panose="020B0604020202020204" pitchFamily="34" charset="0"/>
                <a:cs typeface="Arial" panose="020B0604020202020204" pitchFamily="34" charset="0"/>
              </a:rPr>
              <a:t>G</a:t>
            </a:r>
            <a:r>
              <a:rPr lang="en-US" sz="1600" dirty="0" smtClean="0">
                <a:latin typeface="Arial" panose="020B0604020202020204" pitchFamily="34" charset="0"/>
                <a:cs typeface="Arial" panose="020B0604020202020204" pitchFamily="34" charset="0"/>
              </a:rPr>
              <a:t>enerate gold standard/reference for RNA modification detection</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KFA: </a:t>
            </a:r>
            <a:r>
              <a:rPr lang="en-US" sz="1600" dirty="0" smtClean="0">
                <a:latin typeface="Arial" panose="020B0604020202020204" pitchFamily="34" charset="0"/>
                <a:cs typeface="Arial" panose="020B0604020202020204" pitchFamily="34" charset="0"/>
              </a:rPr>
              <a:t>challenge to generate positive controls, cost a lot.</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Identify the RNA mods with the most important biological functions</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Bo Li (BL): </a:t>
            </a:r>
            <a:r>
              <a:rPr lang="en-US" sz="1600" dirty="0" smtClean="0">
                <a:latin typeface="Arial" panose="020B0604020202020204" pitchFamily="34" charset="0"/>
                <a:cs typeface="Arial" panose="020B0604020202020204" pitchFamily="34" charset="0"/>
              </a:rPr>
              <a:t>agree, but need more efforts from the whole RNA community</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RNA mods on RNA virus, </a:t>
            </a:r>
            <a:r>
              <a:rPr lang="en-US" sz="1600" dirty="0">
                <a:latin typeface="Arial" panose="020B0604020202020204" pitchFamily="34" charset="0"/>
                <a:cs typeface="Arial" panose="020B0604020202020204" pitchFamily="34" charset="0"/>
              </a:rPr>
              <a:t>RNA mods vs RNA localization</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KFA</a:t>
            </a:r>
            <a:r>
              <a:rPr lang="en-US" sz="1600" dirty="0">
                <a:solidFill>
                  <a:srgbClr val="C00000"/>
                </a:solidFill>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both of them are interesting, need methodology development; more importantly, co-occurrence (association) between RNA events/mods/others</a:t>
            </a:r>
          </a:p>
        </p:txBody>
      </p:sp>
      <p:sp>
        <p:nvSpPr>
          <p:cNvPr id="4" name="TextBox 3"/>
          <p:cNvSpPr txBox="1"/>
          <p:nvPr/>
        </p:nvSpPr>
        <p:spPr>
          <a:xfrm>
            <a:off x="0" y="22361"/>
            <a:ext cx="12175809" cy="400110"/>
          </a:xfrm>
          <a:prstGeom prst="rect">
            <a:avLst/>
          </a:prstGeom>
          <a:noFill/>
        </p:spPr>
        <p:txBody>
          <a:bodyPr wrap="square" rtlCol="0">
            <a:spAutoFit/>
          </a:bodyPr>
          <a:lstStyle/>
          <a:p>
            <a:pPr algn="ctr"/>
            <a:r>
              <a:rPr lang="en-US" sz="2000" b="1" dirty="0" smtClean="0">
                <a:solidFill>
                  <a:srgbClr val="C00000"/>
                </a:solidFill>
                <a:latin typeface="Arial" panose="020B0604020202020204" pitchFamily="34" charset="0"/>
                <a:cs typeface="Arial" panose="020B0604020202020204" pitchFamily="34" charset="0"/>
              </a:rPr>
              <a:t>Group discussion on 5/27/2022 (</a:t>
            </a:r>
            <a:r>
              <a:rPr lang="en-US" sz="2000" b="1" dirty="0" err="1" smtClean="0">
                <a:solidFill>
                  <a:srgbClr val="C00000"/>
                </a:solidFill>
                <a:latin typeface="Arial" panose="020B0604020202020204" pitchFamily="34" charset="0"/>
                <a:cs typeface="Arial" panose="020B0604020202020204" pitchFamily="34" charset="0"/>
              </a:rPr>
              <a:t>Aifu</a:t>
            </a:r>
            <a:r>
              <a:rPr lang="en-US" sz="2000" b="1" dirty="0" smtClean="0">
                <a:solidFill>
                  <a:srgbClr val="C00000"/>
                </a:solidFill>
                <a:latin typeface="Arial" panose="020B0604020202020204" pitchFamily="34" charset="0"/>
                <a:cs typeface="Arial" panose="020B0604020202020204" pitchFamily="34" charset="0"/>
              </a:rPr>
              <a:t> Li)</a:t>
            </a:r>
            <a:endParaRPr lang="en-US" sz="20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3301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a:cxnSpLocks/>
          </p:cNvCxnSpPr>
          <p:nvPr/>
        </p:nvCxnSpPr>
        <p:spPr>
          <a:xfrm>
            <a:off x="14289" y="465574"/>
            <a:ext cx="121615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9037" y="582882"/>
            <a:ext cx="11426656" cy="3046988"/>
          </a:xfrm>
          <a:prstGeom prst="rect">
            <a:avLst/>
          </a:prstGeom>
          <a:noFill/>
        </p:spPr>
        <p:txBody>
          <a:bodyPr wrap="square" rtlCol="0">
            <a:spAutoFit/>
          </a:bodyPr>
          <a:lstStyle/>
          <a:p>
            <a:pPr>
              <a:lnSpc>
                <a:spcPct val="150000"/>
              </a:lnSpc>
            </a:pPr>
            <a:r>
              <a:rPr lang="en-US" sz="1600" b="1" dirty="0" err="1" smtClean="0">
                <a:solidFill>
                  <a:srgbClr val="C00000"/>
                </a:solidFill>
                <a:latin typeface="Arial" panose="020B0604020202020204" pitchFamily="34" charset="0"/>
                <a:cs typeface="Arial" panose="020B0604020202020204" pitchFamily="34" charset="0"/>
              </a:rPr>
              <a:t>Haoran</a:t>
            </a:r>
            <a:r>
              <a:rPr lang="en-US" sz="1600" b="1" dirty="0" smtClean="0">
                <a:solidFill>
                  <a:srgbClr val="C00000"/>
                </a:solidFill>
                <a:latin typeface="Arial" panose="020B0604020202020204" pitchFamily="34" charset="0"/>
                <a:cs typeface="Arial" panose="020B0604020202020204" pitchFamily="34" charset="0"/>
              </a:rPr>
              <a:t> Li (HL)’s thoughts (see </a:t>
            </a:r>
            <a:r>
              <a:rPr lang="en-US" sz="1600" b="1" dirty="0" err="1" smtClean="0">
                <a:solidFill>
                  <a:srgbClr val="C00000"/>
                </a:solidFill>
                <a:latin typeface="Arial" panose="020B0604020202020204" pitchFamily="34" charset="0"/>
                <a:cs typeface="Arial" panose="020B0604020202020204" pitchFamily="34" charset="0"/>
              </a:rPr>
              <a:t>Haoran’s</a:t>
            </a:r>
            <a:r>
              <a:rPr lang="en-US" sz="1600" b="1" dirty="0" smtClean="0">
                <a:solidFill>
                  <a:srgbClr val="C00000"/>
                </a:solidFill>
                <a:latin typeface="Arial" panose="020B0604020202020204" pitchFamily="34" charset="0"/>
                <a:cs typeface="Arial" panose="020B0604020202020204" pitchFamily="34" charset="0"/>
              </a:rPr>
              <a:t> </a:t>
            </a:r>
            <a:r>
              <a:rPr lang="en-US" sz="1600" b="1" dirty="0" smtClean="0">
                <a:solidFill>
                  <a:srgbClr val="C00000"/>
                </a:solidFill>
                <a:latin typeface="Arial" panose="020B0604020202020204" pitchFamily="34" charset="0"/>
                <a:cs typeface="Arial" panose="020B0604020202020204" pitchFamily="34" charset="0"/>
              </a:rPr>
              <a:t>slide </a:t>
            </a:r>
            <a:r>
              <a:rPr lang="en-US" sz="1600" b="1" dirty="0" smtClean="0">
                <a:solidFill>
                  <a:srgbClr val="C00000"/>
                </a:solidFill>
                <a:latin typeface="Arial" panose="020B0604020202020204" pitchFamily="34" charset="0"/>
                <a:cs typeface="Arial" panose="020B0604020202020204" pitchFamily="34" charset="0"/>
              </a:rPr>
              <a:t>for more </a:t>
            </a:r>
            <a:r>
              <a:rPr lang="en-US" sz="1600" b="1" dirty="0" smtClean="0">
                <a:solidFill>
                  <a:srgbClr val="C00000"/>
                </a:solidFill>
                <a:latin typeface="Arial" panose="020B0604020202020204" pitchFamily="34" charset="0"/>
                <a:cs typeface="Arial" panose="020B0604020202020204" pitchFamily="34" charset="0"/>
              </a:rPr>
              <a:t>details, Page 9-10)</a:t>
            </a:r>
            <a:endParaRPr lang="en-US" sz="1600" b="1" dirty="0" smtClean="0">
              <a:solidFill>
                <a:srgbClr val="C00000"/>
              </a:solidFill>
              <a:latin typeface="Arial" panose="020B0604020202020204" pitchFamily="34" charset="0"/>
              <a:cs typeface="Arial" panose="020B0604020202020204" pitchFamily="34" charset="0"/>
            </a:endParaRP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Difficulty in computing and sharing resource</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Analysis reproducibility and standards</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KFA: </a:t>
            </a:r>
            <a:r>
              <a:rPr lang="en-US" sz="1600" dirty="0" smtClean="0">
                <a:latin typeface="Arial" panose="020B0604020202020204" pitchFamily="34" charset="0"/>
                <a:cs typeface="Arial" panose="020B0604020202020204" pitchFamily="34" charset="0"/>
              </a:rPr>
              <a:t>using public platform, such as GitHub, to customize analysis pipeline</a:t>
            </a:r>
          </a:p>
          <a:p>
            <a:pPr marL="800100" lvl="1" indent="-342900">
              <a:lnSpc>
                <a:spcPct val="150000"/>
              </a:lnSpc>
              <a:buFont typeface="Courier New" panose="02070309020205020404" pitchFamily="49" charset="0"/>
              <a:buChar char="o"/>
            </a:pPr>
            <a:r>
              <a:rPr lang="en-US" sz="1600" dirty="0" err="1" smtClean="0">
                <a:latin typeface="Arial" panose="020B0604020202020204" pitchFamily="34" charset="0"/>
                <a:cs typeface="Arial" panose="020B0604020202020204" pitchFamily="34" charset="0"/>
              </a:rPr>
              <a:t>Appyter</a:t>
            </a:r>
            <a:endParaRPr lang="en-US" sz="1600" dirty="0" smtClean="0">
              <a:latin typeface="Arial" panose="020B0604020202020204" pitchFamily="34" charset="0"/>
              <a:cs typeface="Arial" panose="020B0604020202020204" pitchFamily="34" charset="0"/>
            </a:endParaRP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KFA: </a:t>
            </a:r>
            <a:r>
              <a:rPr lang="en-US" sz="1600" dirty="0" smtClean="0">
                <a:latin typeface="Arial" panose="020B0604020202020204" pitchFamily="34" charset="0"/>
                <a:cs typeface="Arial" panose="020B0604020202020204" pitchFamily="34" charset="0"/>
              </a:rPr>
              <a:t>high computing cost for data processing</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Gene </a:t>
            </a:r>
            <a:r>
              <a:rPr lang="en-US" sz="1600" dirty="0" err="1" smtClean="0">
                <a:latin typeface="Arial" panose="020B0604020202020204" pitchFamily="34" charset="0"/>
                <a:cs typeface="Arial" panose="020B0604020202020204" pitchFamily="34" charset="0"/>
              </a:rPr>
              <a:t>ananotation</a:t>
            </a:r>
            <a:endParaRPr lang="en-US" sz="1600" dirty="0" smtClean="0">
              <a:latin typeface="Arial" panose="020B0604020202020204" pitchFamily="34" charset="0"/>
              <a:cs typeface="Arial" panose="020B0604020202020204" pitchFamily="34" charset="0"/>
            </a:endParaRP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Single molecules vs averaged ones</a:t>
            </a:r>
            <a:endParaRPr lang="en-US" sz="1600" dirty="0">
              <a:latin typeface="Arial" panose="020B0604020202020204" pitchFamily="34" charset="0"/>
              <a:cs typeface="Arial" panose="020B0604020202020204" pitchFamily="34" charset="0"/>
            </a:endParaRPr>
          </a:p>
        </p:txBody>
      </p:sp>
      <p:sp>
        <p:nvSpPr>
          <p:cNvPr id="4" name="TextBox 3"/>
          <p:cNvSpPr txBox="1"/>
          <p:nvPr/>
        </p:nvSpPr>
        <p:spPr>
          <a:xfrm>
            <a:off x="0" y="22361"/>
            <a:ext cx="12175809" cy="400110"/>
          </a:xfrm>
          <a:prstGeom prst="rect">
            <a:avLst/>
          </a:prstGeom>
          <a:noFill/>
        </p:spPr>
        <p:txBody>
          <a:bodyPr wrap="square" rtlCol="0">
            <a:spAutoFit/>
          </a:bodyPr>
          <a:lstStyle/>
          <a:p>
            <a:pPr algn="ctr"/>
            <a:r>
              <a:rPr lang="en-US" sz="2000" b="1" dirty="0" smtClean="0">
                <a:solidFill>
                  <a:srgbClr val="C00000"/>
                </a:solidFill>
                <a:latin typeface="Arial" panose="020B0604020202020204" pitchFamily="34" charset="0"/>
                <a:cs typeface="Arial" panose="020B0604020202020204" pitchFamily="34" charset="0"/>
              </a:rPr>
              <a:t>Group discussion on 5/27/2022 (</a:t>
            </a:r>
            <a:r>
              <a:rPr lang="en-US" sz="2000" b="1" dirty="0" err="1" smtClean="0">
                <a:solidFill>
                  <a:srgbClr val="C00000"/>
                </a:solidFill>
                <a:latin typeface="Arial" panose="020B0604020202020204" pitchFamily="34" charset="0"/>
                <a:cs typeface="Arial" panose="020B0604020202020204" pitchFamily="34" charset="0"/>
              </a:rPr>
              <a:t>Haoran</a:t>
            </a:r>
            <a:r>
              <a:rPr lang="en-US" sz="2000" b="1" dirty="0" smtClean="0">
                <a:solidFill>
                  <a:srgbClr val="C00000"/>
                </a:solidFill>
                <a:latin typeface="Arial" panose="020B0604020202020204" pitchFamily="34" charset="0"/>
                <a:cs typeface="Arial" panose="020B0604020202020204" pitchFamily="34" charset="0"/>
              </a:rPr>
              <a:t> Li)</a:t>
            </a:r>
            <a:endParaRPr lang="en-US" sz="20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42370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a:cxnSpLocks/>
          </p:cNvCxnSpPr>
          <p:nvPr/>
        </p:nvCxnSpPr>
        <p:spPr>
          <a:xfrm>
            <a:off x="14289" y="465574"/>
            <a:ext cx="121615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9037" y="582882"/>
            <a:ext cx="11426656" cy="5262979"/>
          </a:xfrm>
          <a:prstGeom prst="rect">
            <a:avLst/>
          </a:prstGeom>
          <a:noFill/>
        </p:spPr>
        <p:txBody>
          <a:bodyPr wrap="square" rtlCol="0">
            <a:spAutoFit/>
          </a:bodyPr>
          <a:lstStyle/>
          <a:p>
            <a:pPr>
              <a:lnSpc>
                <a:spcPct val="150000"/>
              </a:lnSpc>
            </a:pPr>
            <a:r>
              <a:rPr lang="en-US" sz="1600" b="1" dirty="0" smtClean="0">
                <a:solidFill>
                  <a:srgbClr val="C00000"/>
                </a:solidFill>
                <a:latin typeface="Arial" panose="020B0604020202020204" pitchFamily="34" charset="0"/>
                <a:cs typeface="Arial" panose="020B0604020202020204" pitchFamily="34" charset="0"/>
              </a:rPr>
              <a:t>Ying Zhang (YZ)’s thoughts</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RNA mod detection solution: convert mod to mutation profile by RT (reverse transcription) enzyme</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KFA: </a:t>
            </a:r>
            <a:r>
              <a:rPr lang="en-US" sz="1600" dirty="0" smtClean="0">
                <a:latin typeface="Arial" panose="020B0604020202020204" pitchFamily="34" charset="0"/>
                <a:cs typeface="Arial" panose="020B0604020202020204" pitchFamily="34" charset="0"/>
              </a:rPr>
              <a:t>convert/detect multiple mods to specific mutations, on the same molecules</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KFA</a:t>
            </a:r>
            <a:r>
              <a:rPr lang="en-US" sz="1600" dirty="0" smtClean="0">
                <a:latin typeface="Arial" panose="020B0604020202020204" pitchFamily="34" charset="0"/>
                <a:cs typeface="Arial" panose="020B0604020202020204" pitchFamily="34" charset="0"/>
              </a:rPr>
              <a:t>: suggest to </a:t>
            </a:r>
            <a:r>
              <a:rPr lang="en-US" sz="1600" dirty="0" smtClean="0">
                <a:solidFill>
                  <a:srgbClr val="C00000"/>
                </a:solidFill>
                <a:latin typeface="Arial" panose="020B0604020202020204" pitchFamily="34" charset="0"/>
                <a:cs typeface="Arial" panose="020B0604020202020204" pitchFamily="34" charset="0"/>
              </a:rPr>
              <a:t>HL</a:t>
            </a:r>
            <a:r>
              <a:rPr lang="en-US" sz="1600" dirty="0" smtClean="0">
                <a:latin typeface="Arial" panose="020B0604020202020204" pitchFamily="34" charset="0"/>
                <a:cs typeface="Arial" panose="020B0604020202020204" pitchFamily="34" charset="0"/>
              </a:rPr>
              <a:t>, computationally, de novo detection of new modification by new signal in raw data </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YZ</a:t>
            </a:r>
            <a:r>
              <a:rPr lang="en-US" sz="1600" dirty="0" smtClean="0">
                <a:latin typeface="Arial" panose="020B0604020202020204" pitchFamily="34" charset="0"/>
                <a:cs typeface="Arial" panose="020B0604020202020204" pitchFamily="34" charset="0"/>
              </a:rPr>
              <a:t>: new RT enzyme development</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YW</a:t>
            </a:r>
            <a:r>
              <a:rPr lang="en-US" sz="1600" dirty="0" smtClean="0">
                <a:latin typeface="Arial" panose="020B0604020202020204" pitchFamily="34" charset="0"/>
                <a:cs typeface="Arial" panose="020B0604020202020204" pitchFamily="34" charset="0"/>
              </a:rPr>
              <a:t>: efficiency/sensitivity, specificity (one mod to one mutation pattern, one to multiple) sing public platform, such as GitHub, to customize analysis pipeline</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BL</a:t>
            </a:r>
            <a:r>
              <a:rPr lang="en-US" sz="1600" dirty="0" smtClean="0">
                <a:latin typeface="Arial" panose="020B0604020202020204" pitchFamily="34" charset="0"/>
                <a:cs typeface="Arial" panose="020B0604020202020204" pitchFamily="34" charset="0"/>
              </a:rPr>
              <a:t>: like bisulfite </a:t>
            </a:r>
            <a:r>
              <a:rPr lang="en-US" sz="1600" dirty="0" err="1" smtClean="0">
                <a:latin typeface="Arial" panose="020B0604020202020204" pitchFamily="34" charset="0"/>
                <a:cs typeface="Arial" panose="020B0604020202020204" pitchFamily="34" charset="0"/>
              </a:rPr>
              <a:t>seq</a:t>
            </a:r>
            <a:r>
              <a:rPr lang="en-US" sz="1600" dirty="0" smtClean="0">
                <a:latin typeface="Arial" panose="020B0604020202020204" pitchFamily="34" charset="0"/>
                <a:cs typeface="Arial" panose="020B0604020202020204" pitchFamily="34" charset="0"/>
              </a:rPr>
              <a:t> for DNA</a:t>
            </a:r>
          </a:p>
          <a:p>
            <a:pPr marL="1257300" lvl="2" indent="-342900">
              <a:lnSpc>
                <a:spcPct val="150000"/>
              </a:lnSpc>
              <a:buFont typeface="Wingdings" panose="05000000000000000000" pitchFamily="2" charset="2"/>
              <a:buChar char="q"/>
            </a:pPr>
            <a:r>
              <a:rPr lang="en-US" sz="1600" dirty="0" err="1" smtClean="0">
                <a:solidFill>
                  <a:srgbClr val="C00000"/>
                </a:solidFill>
                <a:latin typeface="Arial" panose="020B0604020202020204" pitchFamily="34" charset="0"/>
                <a:cs typeface="Arial" panose="020B0604020202020204" pitchFamily="34" charset="0"/>
              </a:rPr>
              <a:t>Hsin-Lun</a:t>
            </a:r>
            <a:r>
              <a:rPr lang="en-US" sz="1600" dirty="0" smtClean="0">
                <a:solidFill>
                  <a:srgbClr val="C00000"/>
                </a:solidFill>
                <a:latin typeface="Arial" panose="020B0604020202020204" pitchFamily="34" charset="0"/>
                <a:cs typeface="Arial" panose="020B0604020202020204" pitchFamily="34" charset="0"/>
              </a:rPr>
              <a:t> Hsieh</a:t>
            </a:r>
            <a:r>
              <a:rPr lang="en-US" sz="1600" dirty="0" smtClean="0">
                <a:latin typeface="Arial" panose="020B0604020202020204" pitchFamily="34" charset="0"/>
                <a:cs typeface="Arial" panose="020B0604020202020204" pitchFamily="34" charset="0"/>
              </a:rPr>
              <a:t>: convert one mod -&gt; another mod -&gt; enhance detection signal</a:t>
            </a:r>
          </a:p>
          <a:p>
            <a:pPr marL="1714500" lvl="3" indent="-342900">
              <a:lnSpc>
                <a:spcPct val="150000"/>
              </a:lnSpc>
              <a:buFont typeface="Wingdings" panose="05000000000000000000" pitchFamily="2" charset="2"/>
              <a:buChar char="§"/>
            </a:pPr>
            <a:r>
              <a:rPr lang="en-US" sz="1600" dirty="0" smtClean="0">
                <a:solidFill>
                  <a:srgbClr val="C00000"/>
                </a:solidFill>
                <a:latin typeface="Arial" panose="020B0604020202020204" pitchFamily="34" charset="0"/>
                <a:cs typeface="Arial" panose="020B0604020202020204" pitchFamily="34" charset="0"/>
              </a:rPr>
              <a:t>KFA</a:t>
            </a:r>
            <a:r>
              <a:rPr lang="en-US" sz="1600" dirty="0" smtClean="0">
                <a:latin typeface="Arial" panose="020B0604020202020204" pitchFamily="34" charset="0"/>
                <a:cs typeface="Arial" panose="020B0604020202020204" pitchFamily="34" charset="0"/>
              </a:rPr>
              <a:t>: the same as we are doing for DNA 5hmC with Jerry’s lab now</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RNA secondary structure by mod footprint</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KFA: </a:t>
            </a:r>
            <a:r>
              <a:rPr lang="en-US" sz="1600" dirty="0" smtClean="0">
                <a:latin typeface="Arial" panose="020B0604020202020204" pitchFamily="34" charset="0"/>
                <a:cs typeface="Arial" panose="020B0604020202020204" pitchFamily="34" charset="0"/>
              </a:rPr>
              <a:t>alignment &lt;10% for direct RNA-</a:t>
            </a:r>
            <a:r>
              <a:rPr lang="en-US" sz="1600" dirty="0" err="1" smtClean="0">
                <a:latin typeface="Arial" panose="020B0604020202020204" pitchFamily="34" charset="0"/>
                <a:cs typeface="Arial" panose="020B0604020202020204" pitchFamily="34" charset="0"/>
              </a:rPr>
              <a:t>seq</a:t>
            </a:r>
            <a:r>
              <a:rPr lang="en-US" sz="1600" dirty="0" smtClean="0">
                <a:latin typeface="Arial" panose="020B0604020202020204" pitchFamily="34" charset="0"/>
                <a:cs typeface="Arial" panose="020B0604020202020204" pitchFamily="34" charset="0"/>
              </a:rPr>
              <a:t> on heavily-modified RNA molecules; mutation solution improves alignment, because more accurate base-calling; new aligner to handle mutated sequences</a:t>
            </a:r>
            <a:endParaRPr lang="en-US" sz="1600" dirty="0">
              <a:latin typeface="Arial" panose="020B0604020202020204" pitchFamily="34" charset="0"/>
              <a:cs typeface="Arial" panose="020B0604020202020204" pitchFamily="34" charset="0"/>
            </a:endParaRP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YW</a:t>
            </a:r>
            <a:r>
              <a:rPr lang="en-US" sz="1600" dirty="0" smtClean="0">
                <a:latin typeface="Arial" panose="020B0604020202020204" pitchFamily="34" charset="0"/>
                <a:cs typeface="Arial" panose="020B0604020202020204" pitchFamily="34" charset="0"/>
              </a:rPr>
              <a:t>: need new base-calling methods plus gold standards (positive control)</a:t>
            </a:r>
          </a:p>
        </p:txBody>
      </p:sp>
      <p:sp>
        <p:nvSpPr>
          <p:cNvPr id="4" name="TextBox 3"/>
          <p:cNvSpPr txBox="1"/>
          <p:nvPr/>
        </p:nvSpPr>
        <p:spPr>
          <a:xfrm>
            <a:off x="0" y="22361"/>
            <a:ext cx="12175809" cy="400110"/>
          </a:xfrm>
          <a:prstGeom prst="rect">
            <a:avLst/>
          </a:prstGeom>
          <a:noFill/>
        </p:spPr>
        <p:txBody>
          <a:bodyPr wrap="square" rtlCol="0">
            <a:spAutoFit/>
          </a:bodyPr>
          <a:lstStyle/>
          <a:p>
            <a:pPr algn="ctr"/>
            <a:r>
              <a:rPr lang="en-US" sz="2000" b="1" dirty="0" smtClean="0">
                <a:solidFill>
                  <a:srgbClr val="C00000"/>
                </a:solidFill>
                <a:latin typeface="Arial" panose="020B0604020202020204" pitchFamily="34" charset="0"/>
                <a:cs typeface="Arial" panose="020B0604020202020204" pitchFamily="34" charset="0"/>
              </a:rPr>
              <a:t>Group discussion on 5/31/2022 (Ying Zhang)</a:t>
            </a:r>
            <a:endParaRPr lang="en-US" sz="20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8494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a:cxnSpLocks/>
          </p:cNvCxnSpPr>
          <p:nvPr/>
        </p:nvCxnSpPr>
        <p:spPr>
          <a:xfrm>
            <a:off x="14289" y="465574"/>
            <a:ext cx="121615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9037" y="582882"/>
            <a:ext cx="11426656" cy="2308324"/>
          </a:xfrm>
          <a:prstGeom prst="rect">
            <a:avLst/>
          </a:prstGeom>
          <a:noFill/>
        </p:spPr>
        <p:txBody>
          <a:bodyPr wrap="square" rtlCol="0">
            <a:spAutoFit/>
          </a:bodyPr>
          <a:lstStyle/>
          <a:p>
            <a:pPr>
              <a:lnSpc>
                <a:spcPct val="150000"/>
              </a:lnSpc>
            </a:pPr>
            <a:r>
              <a:rPr lang="en-US" sz="1600" b="1" dirty="0" smtClean="0">
                <a:solidFill>
                  <a:srgbClr val="C00000"/>
                </a:solidFill>
                <a:latin typeface="Arial" panose="020B0604020202020204" pitchFamily="34" charset="0"/>
                <a:cs typeface="Arial" panose="020B0604020202020204" pitchFamily="34" charset="0"/>
              </a:rPr>
              <a:t>Bo Li (BL)’s thoughts </a:t>
            </a:r>
            <a:r>
              <a:rPr lang="en-US" sz="1600" b="1" dirty="0">
                <a:solidFill>
                  <a:srgbClr val="C00000"/>
                </a:solidFill>
                <a:latin typeface="Arial" panose="020B0604020202020204" pitchFamily="34" charset="0"/>
                <a:cs typeface="Arial" panose="020B0604020202020204" pitchFamily="34" charset="0"/>
              </a:rPr>
              <a:t>(see </a:t>
            </a:r>
            <a:r>
              <a:rPr lang="en-US" sz="1600" b="1" dirty="0" smtClean="0">
                <a:solidFill>
                  <a:srgbClr val="C00000"/>
                </a:solidFill>
                <a:latin typeface="Arial" panose="020B0604020202020204" pitchFamily="34" charset="0"/>
                <a:cs typeface="Arial" panose="020B0604020202020204" pitchFamily="34" charset="0"/>
              </a:rPr>
              <a:t>Bo’s </a:t>
            </a:r>
            <a:r>
              <a:rPr lang="en-US" sz="1600" b="1" dirty="0">
                <a:solidFill>
                  <a:srgbClr val="C00000"/>
                </a:solidFill>
                <a:latin typeface="Arial" panose="020B0604020202020204" pitchFamily="34" charset="0"/>
                <a:cs typeface="Arial" panose="020B0604020202020204" pitchFamily="34" charset="0"/>
              </a:rPr>
              <a:t>slide for more </a:t>
            </a:r>
            <a:r>
              <a:rPr lang="en-US" sz="1600" b="1" dirty="0" smtClean="0">
                <a:solidFill>
                  <a:srgbClr val="C00000"/>
                </a:solidFill>
                <a:latin typeface="Arial" panose="020B0604020202020204" pitchFamily="34" charset="0"/>
                <a:cs typeface="Arial" panose="020B0604020202020204" pitchFamily="34" charset="0"/>
              </a:rPr>
              <a:t>details, Page 11-15)</a:t>
            </a:r>
            <a:endParaRPr lang="en-US" sz="1600" b="1" dirty="0">
              <a:solidFill>
                <a:srgbClr val="C00000"/>
              </a:solidFill>
              <a:latin typeface="Arial" panose="020B0604020202020204" pitchFamily="34" charset="0"/>
              <a:cs typeface="Arial" panose="020B0604020202020204" pitchFamily="34" charset="0"/>
            </a:endParaRP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Function difference of isoforms with small sequence difference but with different folding pattern</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YW: </a:t>
            </a:r>
            <a:r>
              <a:rPr lang="en-US" sz="1600" dirty="0" smtClean="0">
                <a:latin typeface="Arial" panose="020B0604020202020204" pitchFamily="34" charset="0"/>
                <a:cs typeface="Arial" panose="020B0604020202020204" pitchFamily="34" charset="0"/>
              </a:rPr>
              <a:t>structure determines function</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Standards for RNA mod detection in different cell/tissue types</a:t>
            </a:r>
          </a:p>
          <a:p>
            <a:pPr marL="1257300" lvl="2" indent="-342900">
              <a:lnSpc>
                <a:spcPct val="150000"/>
              </a:lnSpc>
              <a:buFont typeface="Wingdings" panose="05000000000000000000" pitchFamily="2" charset="2"/>
              <a:buChar char="q"/>
            </a:pPr>
            <a:r>
              <a:rPr lang="en-US" sz="1600" dirty="0" smtClean="0">
                <a:solidFill>
                  <a:srgbClr val="C00000"/>
                </a:solidFill>
                <a:latin typeface="Arial" panose="020B0604020202020204" pitchFamily="34" charset="0"/>
                <a:cs typeface="Arial" panose="020B0604020202020204" pitchFamily="34" charset="0"/>
              </a:rPr>
              <a:t>YW: </a:t>
            </a:r>
            <a:r>
              <a:rPr lang="en-US" sz="1600" dirty="0" smtClean="0">
                <a:latin typeface="Arial" panose="020B0604020202020204" pitchFamily="34" charset="0"/>
                <a:cs typeface="Arial" panose="020B0604020202020204" pitchFamily="34" charset="0"/>
              </a:rPr>
              <a:t>standards not just for cell types; more imperatively, standards for method development</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Find good application target, biologically significant</a:t>
            </a:r>
          </a:p>
        </p:txBody>
      </p:sp>
      <p:sp>
        <p:nvSpPr>
          <p:cNvPr id="4" name="TextBox 3"/>
          <p:cNvSpPr txBox="1"/>
          <p:nvPr/>
        </p:nvSpPr>
        <p:spPr>
          <a:xfrm>
            <a:off x="0" y="22361"/>
            <a:ext cx="12175809" cy="400110"/>
          </a:xfrm>
          <a:prstGeom prst="rect">
            <a:avLst/>
          </a:prstGeom>
          <a:noFill/>
        </p:spPr>
        <p:txBody>
          <a:bodyPr wrap="square" rtlCol="0">
            <a:spAutoFit/>
          </a:bodyPr>
          <a:lstStyle/>
          <a:p>
            <a:pPr algn="ctr"/>
            <a:r>
              <a:rPr lang="en-US" sz="2000" b="1" dirty="0" smtClean="0">
                <a:solidFill>
                  <a:srgbClr val="C00000"/>
                </a:solidFill>
                <a:latin typeface="Arial" panose="020B0604020202020204" pitchFamily="34" charset="0"/>
                <a:cs typeface="Arial" panose="020B0604020202020204" pitchFamily="34" charset="0"/>
              </a:rPr>
              <a:t>Group discussion on 5/31/2022 (Bo Li)</a:t>
            </a:r>
            <a:endParaRPr lang="en-US" sz="20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57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a:cxnSpLocks/>
          </p:cNvCxnSpPr>
          <p:nvPr/>
        </p:nvCxnSpPr>
        <p:spPr>
          <a:xfrm>
            <a:off x="14289" y="465574"/>
            <a:ext cx="121615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9037" y="582882"/>
            <a:ext cx="11426656" cy="3416320"/>
          </a:xfrm>
          <a:prstGeom prst="rect">
            <a:avLst/>
          </a:prstGeom>
          <a:noFill/>
        </p:spPr>
        <p:txBody>
          <a:bodyPr wrap="square" rtlCol="0">
            <a:spAutoFit/>
          </a:bodyPr>
          <a:lstStyle/>
          <a:p>
            <a:pPr>
              <a:lnSpc>
                <a:spcPct val="150000"/>
              </a:lnSpc>
            </a:pPr>
            <a:r>
              <a:rPr lang="en-US" sz="1600" b="1" dirty="0" err="1" smtClean="0">
                <a:solidFill>
                  <a:srgbClr val="C00000"/>
                </a:solidFill>
                <a:latin typeface="Arial" panose="020B0604020202020204" pitchFamily="34" charset="0"/>
                <a:cs typeface="Arial" panose="020B0604020202020204" pitchFamily="34" charset="0"/>
              </a:rPr>
              <a:t>Dingjie</a:t>
            </a:r>
            <a:r>
              <a:rPr lang="en-US" sz="1600" b="1" dirty="0" smtClean="0">
                <a:solidFill>
                  <a:srgbClr val="C00000"/>
                </a:solidFill>
                <a:latin typeface="Arial" panose="020B0604020202020204" pitchFamily="34" charset="0"/>
                <a:cs typeface="Arial" panose="020B0604020202020204" pitchFamily="34" charset="0"/>
              </a:rPr>
              <a:t> </a:t>
            </a:r>
            <a:r>
              <a:rPr lang="en-US" sz="1600" b="1" dirty="0" smtClean="0">
                <a:solidFill>
                  <a:srgbClr val="C00000"/>
                </a:solidFill>
                <a:latin typeface="Arial" panose="020B0604020202020204" pitchFamily="34" charset="0"/>
                <a:cs typeface="Arial" panose="020B0604020202020204" pitchFamily="34" charset="0"/>
              </a:rPr>
              <a:t>Wang (DW)’s </a:t>
            </a:r>
            <a:r>
              <a:rPr lang="en-US" sz="1600" b="1" dirty="0" smtClean="0">
                <a:solidFill>
                  <a:srgbClr val="C00000"/>
                </a:solidFill>
                <a:latin typeface="Arial" panose="020B0604020202020204" pitchFamily="34" charset="0"/>
                <a:cs typeface="Arial" panose="020B0604020202020204" pitchFamily="34" charset="0"/>
              </a:rPr>
              <a:t>thoughts </a:t>
            </a:r>
            <a:r>
              <a:rPr lang="en-US" sz="1600" b="1" dirty="0">
                <a:solidFill>
                  <a:srgbClr val="C00000"/>
                </a:solidFill>
                <a:latin typeface="Arial" panose="020B0604020202020204" pitchFamily="34" charset="0"/>
                <a:cs typeface="Arial" panose="020B0604020202020204" pitchFamily="34" charset="0"/>
              </a:rPr>
              <a:t>(see </a:t>
            </a:r>
            <a:r>
              <a:rPr lang="en-US" sz="1600" b="1" dirty="0" err="1" smtClean="0">
                <a:solidFill>
                  <a:srgbClr val="C00000"/>
                </a:solidFill>
                <a:latin typeface="Arial" panose="020B0604020202020204" pitchFamily="34" charset="0"/>
                <a:cs typeface="Arial" panose="020B0604020202020204" pitchFamily="34" charset="0"/>
              </a:rPr>
              <a:t>Dingjie’s</a:t>
            </a:r>
            <a:r>
              <a:rPr lang="en-US" sz="1600" b="1" dirty="0" smtClean="0">
                <a:solidFill>
                  <a:srgbClr val="C00000"/>
                </a:solidFill>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slide for more </a:t>
            </a:r>
            <a:r>
              <a:rPr lang="en-US" sz="1600" b="1" dirty="0" smtClean="0">
                <a:solidFill>
                  <a:srgbClr val="C00000"/>
                </a:solidFill>
                <a:latin typeface="Arial" panose="020B0604020202020204" pitchFamily="34" charset="0"/>
                <a:cs typeface="Arial" panose="020B0604020202020204" pitchFamily="34" charset="0"/>
              </a:rPr>
              <a:t>details, Page 16-22)</a:t>
            </a:r>
            <a:endParaRPr lang="en-US" sz="1600" b="1" dirty="0">
              <a:solidFill>
                <a:srgbClr val="C00000"/>
              </a:solidFill>
              <a:latin typeface="Arial" panose="020B0604020202020204" pitchFamily="34" charset="0"/>
              <a:cs typeface="Arial" panose="020B0604020202020204" pitchFamily="34" charset="0"/>
            </a:endParaRP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Isoform-specific function</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Quantitative analysis</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Bias in library preparation and sequencing platforms/strategies to consider for method development</a:t>
            </a:r>
          </a:p>
          <a:p>
            <a:pPr marL="1257300" lvl="2" indent="-342900">
              <a:lnSpc>
                <a:spcPct val="150000"/>
              </a:lnSpc>
              <a:buFont typeface="Wingdings" panose="05000000000000000000" pitchFamily="2" charset="2"/>
              <a:buChar char="q"/>
            </a:pPr>
            <a:r>
              <a:rPr lang="en-US" sz="1600" dirty="0" err="1" smtClean="0">
                <a:solidFill>
                  <a:srgbClr val="C00000"/>
                </a:solidFill>
                <a:latin typeface="Arial" panose="020B0604020202020204" pitchFamily="34" charset="0"/>
                <a:cs typeface="Arial" panose="020B0604020202020204" pitchFamily="34" charset="0"/>
              </a:rPr>
              <a:t>Xiaoyu</a:t>
            </a:r>
            <a:r>
              <a:rPr lang="en-US" sz="1600" dirty="0" smtClean="0">
                <a:solidFill>
                  <a:srgbClr val="C00000"/>
                </a:solidFill>
                <a:latin typeface="Arial" panose="020B0604020202020204" pitchFamily="34" charset="0"/>
                <a:cs typeface="Arial" panose="020B0604020202020204" pitchFamily="34" charset="0"/>
              </a:rPr>
              <a:t> </a:t>
            </a:r>
            <a:r>
              <a:rPr lang="en-US" sz="1600" dirty="0" err="1" smtClean="0">
                <a:solidFill>
                  <a:srgbClr val="C00000"/>
                </a:solidFill>
                <a:latin typeface="Arial" panose="020B0604020202020204" pitchFamily="34" charset="0"/>
                <a:cs typeface="Arial" panose="020B0604020202020204" pitchFamily="34" charset="0"/>
              </a:rPr>
              <a:t>Cai</a:t>
            </a:r>
            <a:r>
              <a:rPr lang="en-US" sz="1600" dirty="0" smtClean="0">
                <a:solidFill>
                  <a:srgbClr val="C00000"/>
                </a:solidFill>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agree, need understand which bias has big effect</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Collection: tools and datasets for direct RNA-</a:t>
            </a:r>
            <a:r>
              <a:rPr lang="en-US" sz="1600" dirty="0" err="1" smtClean="0">
                <a:latin typeface="Arial" panose="020B0604020202020204" pitchFamily="34" charset="0"/>
                <a:cs typeface="Arial" panose="020B0604020202020204" pitchFamily="34" charset="0"/>
              </a:rPr>
              <a:t>seq</a:t>
            </a:r>
            <a:endParaRPr lang="en-US" sz="1600" dirty="0" smtClean="0">
              <a:latin typeface="Arial" panose="020B0604020202020204" pitchFamily="34" charset="0"/>
              <a:cs typeface="Arial" panose="020B0604020202020204" pitchFamily="34" charset="0"/>
            </a:endParaRP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RNA input requirement, from 100 ng to 1 </a:t>
            </a:r>
            <a:r>
              <a:rPr lang="en-US" sz="1600" dirty="0" err="1" smtClean="0">
                <a:latin typeface="Arial" panose="020B0604020202020204" pitchFamily="34" charset="0"/>
                <a:cs typeface="Arial" panose="020B0604020202020204" pitchFamily="34" charset="0"/>
              </a:rPr>
              <a:t>pg</a:t>
            </a:r>
            <a:endParaRPr lang="en-US" sz="1600" dirty="0" smtClean="0">
              <a:latin typeface="Arial" panose="020B0604020202020204" pitchFamily="34" charset="0"/>
              <a:cs typeface="Arial" panose="020B0604020202020204" pitchFamily="34" charset="0"/>
            </a:endParaRP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AI/ML for direct RNA-</a:t>
            </a:r>
            <a:r>
              <a:rPr lang="en-US" sz="1600" dirty="0" err="1" smtClean="0">
                <a:latin typeface="Arial" panose="020B0604020202020204" pitchFamily="34" charset="0"/>
                <a:cs typeface="Arial" panose="020B0604020202020204" pitchFamily="34" charset="0"/>
              </a:rPr>
              <a:t>seq</a:t>
            </a:r>
            <a:r>
              <a:rPr lang="en-US" sz="1600" dirty="0" smtClean="0">
                <a:latin typeface="Arial" panose="020B0604020202020204" pitchFamily="34" charset="0"/>
                <a:cs typeface="Arial" panose="020B0604020202020204" pitchFamily="34" charset="0"/>
              </a:rPr>
              <a:t> method development</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User-friendly platform and gold standard</a:t>
            </a:r>
          </a:p>
        </p:txBody>
      </p:sp>
      <p:sp>
        <p:nvSpPr>
          <p:cNvPr id="4" name="TextBox 3"/>
          <p:cNvSpPr txBox="1"/>
          <p:nvPr/>
        </p:nvSpPr>
        <p:spPr>
          <a:xfrm>
            <a:off x="0" y="22361"/>
            <a:ext cx="12175809" cy="400110"/>
          </a:xfrm>
          <a:prstGeom prst="rect">
            <a:avLst/>
          </a:prstGeom>
          <a:noFill/>
        </p:spPr>
        <p:txBody>
          <a:bodyPr wrap="square" rtlCol="0">
            <a:spAutoFit/>
          </a:bodyPr>
          <a:lstStyle/>
          <a:p>
            <a:pPr algn="ctr"/>
            <a:r>
              <a:rPr lang="en-US" sz="2000" b="1" dirty="0" smtClean="0">
                <a:solidFill>
                  <a:srgbClr val="C00000"/>
                </a:solidFill>
                <a:latin typeface="Arial" panose="020B0604020202020204" pitchFamily="34" charset="0"/>
                <a:cs typeface="Arial" panose="020B0604020202020204" pitchFamily="34" charset="0"/>
              </a:rPr>
              <a:t>Group discussion on 5/31/2022 (</a:t>
            </a:r>
            <a:r>
              <a:rPr lang="en-US" sz="2000" b="1" dirty="0" err="1" smtClean="0">
                <a:solidFill>
                  <a:srgbClr val="C00000"/>
                </a:solidFill>
                <a:latin typeface="Arial" panose="020B0604020202020204" pitchFamily="34" charset="0"/>
                <a:cs typeface="Arial" panose="020B0604020202020204" pitchFamily="34" charset="0"/>
              </a:rPr>
              <a:t>Dingjie</a:t>
            </a:r>
            <a:r>
              <a:rPr lang="en-US" sz="2000" b="1" dirty="0" smtClean="0">
                <a:solidFill>
                  <a:srgbClr val="C00000"/>
                </a:solidFill>
                <a:latin typeface="Arial" panose="020B0604020202020204" pitchFamily="34" charset="0"/>
                <a:cs typeface="Arial" panose="020B0604020202020204" pitchFamily="34" charset="0"/>
              </a:rPr>
              <a:t> Wang)</a:t>
            </a:r>
            <a:endParaRPr lang="en-US" sz="20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88275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a:cxnSpLocks/>
          </p:cNvCxnSpPr>
          <p:nvPr/>
        </p:nvCxnSpPr>
        <p:spPr>
          <a:xfrm>
            <a:off x="14289" y="465574"/>
            <a:ext cx="121615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99813" y="582882"/>
            <a:ext cx="10972800" cy="526297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1600" dirty="0" smtClean="0">
                <a:latin typeface="Arial" panose="020B0604020202020204" pitchFamily="34" charset="0"/>
                <a:cs typeface="Arial" panose="020B0604020202020204" pitchFamily="34" charset="0"/>
              </a:rPr>
              <a:t>Low-input RNA-</a:t>
            </a:r>
            <a:r>
              <a:rPr lang="en-US" sz="1600" dirty="0" err="1" smtClean="0">
                <a:latin typeface="Arial" panose="020B0604020202020204" pitchFamily="34" charset="0"/>
                <a:cs typeface="Arial" panose="020B0604020202020204" pitchFamily="34" charset="0"/>
              </a:rPr>
              <a:t>seq</a:t>
            </a:r>
            <a:endParaRPr lang="en-US" sz="1600" dirty="0" smtClean="0">
              <a:latin typeface="Arial" panose="020B0604020202020204" pitchFamily="34" charset="0"/>
              <a:cs typeface="Arial" panose="020B0604020202020204" pitchFamily="34" charset="0"/>
            </a:endParaRP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high-efficient RNA ligases to allow efficient adapter ligation</a:t>
            </a:r>
          </a:p>
          <a:p>
            <a:pPr marL="800100" lvl="1" indent="-342900">
              <a:lnSpc>
                <a:spcPct val="150000"/>
              </a:lnSpc>
              <a:buFont typeface="Courier New" panose="02070309020205020404" pitchFamily="49" charset="0"/>
              <a:buChar char="o"/>
            </a:pPr>
            <a:r>
              <a:rPr lang="en-US" sz="1600" dirty="0">
                <a:latin typeface="Arial" panose="020B0604020202020204" pitchFamily="34" charset="0"/>
                <a:cs typeface="Arial" panose="020B0604020202020204" pitchFamily="34" charset="0"/>
              </a:rPr>
              <a:t>s</a:t>
            </a:r>
            <a:r>
              <a:rPr lang="en-US" sz="1600" dirty="0" smtClean="0">
                <a:latin typeface="Arial" panose="020B0604020202020204" pitchFamily="34" charset="0"/>
                <a:cs typeface="Arial" panose="020B0604020202020204" pitchFamily="34" charset="0"/>
              </a:rPr>
              <a:t>equencer capture efficiency </a:t>
            </a:r>
          </a:p>
          <a:p>
            <a:pPr marL="342900" indent="-342900">
              <a:lnSpc>
                <a:spcPct val="150000"/>
              </a:lnSpc>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Ø"/>
            </a:pPr>
            <a:r>
              <a:rPr lang="en-US" sz="1600" dirty="0" smtClean="0">
                <a:latin typeface="Arial" panose="020B0604020202020204" pitchFamily="34" charset="0"/>
                <a:cs typeface="Arial" panose="020B0604020202020204" pitchFamily="34" charset="0"/>
              </a:rPr>
              <a:t>Standards and methods for RNA modification detection</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synthesis, ligation ...</a:t>
            </a:r>
          </a:p>
          <a:p>
            <a:pPr marL="800100" lvl="1" indent="-342900">
              <a:lnSpc>
                <a:spcPct val="150000"/>
              </a:lnSpc>
              <a:buFont typeface="Courier New" panose="02070309020205020404" pitchFamily="49" charset="0"/>
              <a:buChar char="o"/>
            </a:pPr>
            <a:r>
              <a:rPr lang="en-US" sz="1600" dirty="0">
                <a:latin typeface="Arial" panose="020B0604020202020204" pitchFamily="34" charset="0"/>
                <a:cs typeface="Arial" panose="020B0604020202020204" pitchFamily="34" charset="0"/>
              </a:rPr>
              <a:t>a</a:t>
            </a:r>
            <a:r>
              <a:rPr lang="en-US" sz="1600" dirty="0" smtClean="0">
                <a:latin typeface="Arial" panose="020B0604020202020204" pitchFamily="34" charset="0"/>
                <a:cs typeface="Arial" panose="020B0604020202020204" pitchFamily="34" charset="0"/>
              </a:rPr>
              <a:t>ntibody, NMR, MS, direct RNA-</a:t>
            </a:r>
            <a:r>
              <a:rPr lang="en-US" sz="1600" dirty="0" err="1" smtClean="0">
                <a:latin typeface="Arial" panose="020B0604020202020204" pitchFamily="34" charset="0"/>
                <a:cs typeface="Arial" panose="020B0604020202020204" pitchFamily="34" charset="0"/>
              </a:rPr>
              <a:t>seq</a:t>
            </a:r>
            <a:endParaRPr lang="en-US" sz="1600" dirty="0" smtClean="0">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Ø"/>
            </a:pPr>
            <a:r>
              <a:rPr lang="en-US" sz="1600" dirty="0" smtClean="0">
                <a:latin typeface="Arial" panose="020B0604020202020204" pitchFamily="34" charset="0"/>
                <a:cs typeface="Arial" panose="020B0604020202020204" pitchFamily="34" charset="0"/>
              </a:rPr>
              <a:t>RNA structure</a:t>
            </a:r>
          </a:p>
          <a:p>
            <a:pPr marL="800100" lvl="1" indent="-342900">
              <a:lnSpc>
                <a:spcPct val="150000"/>
              </a:lnSpc>
              <a:buFont typeface="Courier New" panose="02070309020205020404" pitchFamily="49" charset="0"/>
              <a:buChar char="o"/>
            </a:pPr>
            <a:r>
              <a:rPr lang="en-US" sz="1600" dirty="0">
                <a:latin typeface="Arial" panose="020B0604020202020204" pitchFamily="34" charset="0"/>
                <a:cs typeface="Arial" panose="020B0604020202020204" pitchFamily="34" charset="0"/>
              </a:rPr>
              <a:t>e</a:t>
            </a:r>
            <a:r>
              <a:rPr lang="en-US" sz="1600" dirty="0" smtClean="0">
                <a:latin typeface="Arial" panose="020B0604020202020204" pitchFamily="34" charset="0"/>
                <a:cs typeface="Arial" panose="020B0604020202020204" pitchFamily="34" charset="0"/>
              </a:rPr>
              <a:t>xperimental approach</a:t>
            </a:r>
            <a:endParaRPr lang="en-US" sz="1600" dirty="0">
              <a:latin typeface="Arial" panose="020B0604020202020204" pitchFamily="34" charset="0"/>
              <a:cs typeface="Arial" panose="020B0604020202020204" pitchFamily="34" charset="0"/>
            </a:endParaRP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computation: far from the knowledge of protein structure (</a:t>
            </a:r>
            <a:r>
              <a:rPr lang="en-US" sz="1600" dirty="0" err="1" smtClean="0">
                <a:latin typeface="Arial" panose="020B0604020202020204" pitchFamily="34" charset="0"/>
                <a:cs typeface="Arial" panose="020B0604020202020204" pitchFamily="34" charset="0"/>
              </a:rPr>
              <a:t>AlphaFold</a:t>
            </a:r>
            <a:r>
              <a:rPr lang="en-US" sz="1600" dirty="0" smtClean="0">
                <a:latin typeface="Arial" panose="020B0604020202020204" pitchFamily="34" charset="0"/>
                <a:cs typeface="Arial" panose="020B0604020202020204" pitchFamily="34" charset="0"/>
              </a:rPr>
              <a:t>)</a:t>
            </a:r>
          </a:p>
          <a:p>
            <a:pPr marL="342900" indent="-342900">
              <a:lnSpc>
                <a:spcPct val="150000"/>
              </a:lnSpc>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Ø"/>
            </a:pPr>
            <a:r>
              <a:rPr lang="en-US" sz="1600" dirty="0" smtClean="0">
                <a:latin typeface="Arial" panose="020B0604020202020204" pitchFamily="34" charset="0"/>
                <a:cs typeface="Arial" panose="020B0604020202020204" pitchFamily="34" charset="0"/>
              </a:rPr>
              <a:t>Interactions</a:t>
            </a:r>
          </a:p>
          <a:p>
            <a:pPr marL="800100" lvl="1" indent="-342900">
              <a:lnSpc>
                <a:spcPct val="150000"/>
              </a:lnSpc>
              <a:buFont typeface="Courier New" panose="02070309020205020404" pitchFamily="49" charset="0"/>
              <a:buChar char="o"/>
            </a:pPr>
            <a:r>
              <a:rPr lang="en-US" sz="1600" dirty="0" smtClean="0">
                <a:latin typeface="Arial" panose="020B0604020202020204" pitchFamily="34" charset="0"/>
                <a:cs typeface="Arial" panose="020B0604020202020204" pitchFamily="34" charset="0"/>
              </a:rPr>
              <a:t>RNA sequence, post-transcriptional events (AS, APA), modifications, structure, RBP</a:t>
            </a:r>
          </a:p>
        </p:txBody>
      </p:sp>
      <p:sp>
        <p:nvSpPr>
          <p:cNvPr id="4" name="TextBox 3"/>
          <p:cNvSpPr txBox="1"/>
          <p:nvPr/>
        </p:nvSpPr>
        <p:spPr>
          <a:xfrm>
            <a:off x="0" y="22361"/>
            <a:ext cx="12175809" cy="400110"/>
          </a:xfrm>
          <a:prstGeom prst="rect">
            <a:avLst/>
          </a:prstGeom>
          <a:noFill/>
        </p:spPr>
        <p:txBody>
          <a:bodyPr wrap="square" rtlCol="0">
            <a:spAutoFit/>
          </a:bodyPr>
          <a:lstStyle/>
          <a:p>
            <a:pPr algn="ctr"/>
            <a:r>
              <a:rPr lang="en-US" sz="2000" b="1" dirty="0" smtClean="0">
                <a:solidFill>
                  <a:srgbClr val="C00000"/>
                </a:solidFill>
                <a:latin typeface="Arial" panose="020B0604020202020204" pitchFamily="34" charset="0"/>
                <a:cs typeface="Arial" panose="020B0604020202020204" pitchFamily="34" charset="0"/>
              </a:rPr>
              <a:t>Group discussion on 5/31/2022 (Yunhao Wang)</a:t>
            </a:r>
            <a:endParaRPr lang="en-US" sz="20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03525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8"/>
          <p:cNvSpPr txBox="1">
            <a:spLocks noChangeArrowheads="1"/>
          </p:cNvSpPr>
          <p:nvPr/>
        </p:nvSpPr>
        <p:spPr bwMode="auto">
          <a:xfrm>
            <a:off x="2205" y="1370685"/>
            <a:ext cx="12187592" cy="1084327"/>
          </a:xfrm>
          <a:prstGeom prst="rect">
            <a:avLst/>
          </a:prstGeom>
          <a:solidFill>
            <a:schemeClr val="bg1">
              <a:lumMod val="95000"/>
            </a:schemeClr>
          </a:solidFill>
          <a:ln w="9525">
            <a:solidFill>
              <a:schemeClr val="bg1">
                <a:lumMod val="95000"/>
              </a:schemeClr>
            </a:solidFill>
            <a:miter lim="800000"/>
            <a:headEnd/>
            <a:tailEnd/>
          </a:ln>
        </p:spPr>
        <p:txBody>
          <a:bodyPr wrap="square" lIns="98732" tIns="49367" rIns="98732" bIns="49367" anchor="b">
            <a:spAutoFit/>
          </a:bodyPr>
          <a:lstStyle/>
          <a:p>
            <a:pPr algn="ctr">
              <a:defRPr/>
            </a:pPr>
            <a:r>
              <a:rPr lang="en-US" sz="3199" b="1" dirty="0">
                <a:solidFill>
                  <a:srgbClr val="006600"/>
                </a:solidFill>
                <a:latin typeface="Calibri" pitchFamily="34" charset="0"/>
                <a:cs typeface="Arial Unicode MS" pitchFamily="-108" charset="0"/>
              </a:rPr>
              <a:t>Capturing RNA Sequence and Transcript Diversity - From Technology Innovation to Clinical Application</a:t>
            </a:r>
          </a:p>
        </p:txBody>
      </p:sp>
      <p:sp>
        <p:nvSpPr>
          <p:cNvPr id="12291" name="TextBox 10"/>
          <p:cNvSpPr txBox="1">
            <a:spLocks noChangeArrowheads="1"/>
          </p:cNvSpPr>
          <p:nvPr/>
        </p:nvSpPr>
        <p:spPr bwMode="auto">
          <a:xfrm>
            <a:off x="2206" y="2823882"/>
            <a:ext cx="12187592" cy="363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8732" tIns="49367" rIns="98732" bIns="49367">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599" b="1" dirty="0" err="1">
                <a:solidFill>
                  <a:srgbClr val="404040"/>
                </a:solidFill>
                <a:latin typeface="Calibri" pitchFamily="34" charset="0"/>
              </a:rPr>
              <a:t>Haoran</a:t>
            </a:r>
            <a:r>
              <a:rPr lang="en-US" sz="2599" b="1" dirty="0">
                <a:solidFill>
                  <a:srgbClr val="404040"/>
                </a:solidFill>
                <a:latin typeface="Calibri" pitchFamily="34" charset="0"/>
              </a:rPr>
              <a:t> Li</a:t>
            </a:r>
          </a:p>
          <a:p>
            <a:pPr algn="ctr" eaLnBrk="1" hangingPunct="1"/>
            <a:endParaRPr lang="en-US" sz="2599" b="1" dirty="0">
              <a:solidFill>
                <a:srgbClr val="404040"/>
              </a:solidFill>
              <a:latin typeface="Calibri" pitchFamily="34" charset="0"/>
            </a:endParaRPr>
          </a:p>
          <a:p>
            <a:pPr algn="ctr" eaLnBrk="1" hangingPunct="1"/>
            <a:r>
              <a:rPr lang="en-US" sz="2599" b="1" dirty="0">
                <a:solidFill>
                  <a:srgbClr val="404040"/>
                </a:solidFill>
                <a:latin typeface="Calibri" pitchFamily="34" charset="0"/>
              </a:rPr>
              <a:t>Department of Biomedical Informatics</a:t>
            </a:r>
          </a:p>
          <a:p>
            <a:pPr algn="ctr" eaLnBrk="1" hangingPunct="1"/>
            <a:r>
              <a:rPr lang="en-US" sz="2599" b="1" dirty="0">
                <a:solidFill>
                  <a:srgbClr val="404040"/>
                </a:solidFill>
                <a:latin typeface="Calibri" pitchFamily="34" charset="0"/>
              </a:rPr>
              <a:t>Ohio State University</a:t>
            </a:r>
          </a:p>
          <a:p>
            <a:pPr algn="ctr" eaLnBrk="1" hangingPunct="1"/>
            <a:endParaRPr lang="en-US" sz="2599" b="1" dirty="0">
              <a:solidFill>
                <a:srgbClr val="404040"/>
              </a:solidFill>
              <a:latin typeface="Calibri" pitchFamily="34" charset="0"/>
            </a:endParaRPr>
          </a:p>
          <a:p>
            <a:pPr algn="ctr" eaLnBrk="1" hangingPunct="1"/>
            <a:endParaRPr lang="en-US" sz="2599" b="1" dirty="0">
              <a:solidFill>
                <a:srgbClr val="404040"/>
              </a:solidFill>
              <a:latin typeface="Calibri" pitchFamily="34" charset="0"/>
            </a:endParaRPr>
          </a:p>
          <a:p>
            <a:pPr algn="ctr" eaLnBrk="1" hangingPunct="1"/>
            <a:r>
              <a:rPr lang="en-US" sz="2599" b="1" dirty="0">
                <a:solidFill>
                  <a:srgbClr val="404040"/>
                </a:solidFill>
                <a:latin typeface="Calibri" pitchFamily="34" charset="0"/>
              </a:rPr>
              <a:t>5/27/2022</a:t>
            </a:r>
          </a:p>
          <a:p>
            <a:pPr algn="ctr" eaLnBrk="1" hangingPunct="1"/>
            <a:endParaRPr lang="en-US" sz="2599" b="1" dirty="0">
              <a:solidFill>
                <a:srgbClr val="404040"/>
              </a:solidFill>
              <a:latin typeface="Calibri" pitchFamily="34" charset="0"/>
            </a:endParaRPr>
          </a:p>
          <a:p>
            <a:pPr algn="ctr" eaLnBrk="1" hangingPunct="1"/>
            <a:r>
              <a:rPr lang="en-US" sz="2200" b="1" dirty="0">
                <a:solidFill>
                  <a:srgbClr val="404040"/>
                </a:solidFill>
                <a:latin typeface="Calibri" pitchFamily="34" charset="0"/>
              </a:rPr>
              <a:t> </a:t>
            </a:r>
          </a:p>
        </p:txBody>
      </p:sp>
      <p:pic>
        <p:nvPicPr>
          <p:cNvPr id="1028" name="Picture 4"/>
          <p:cNvPicPr>
            <a:picLocks noChangeAspect="1" noChangeArrowheads="1"/>
          </p:cNvPicPr>
          <p:nvPr/>
        </p:nvPicPr>
        <p:blipFill rotWithShape="1">
          <a:blip r:embed="rId3" cstate="print"/>
          <a:srcRect b="11859"/>
          <a:stretch/>
        </p:blipFill>
        <p:spPr bwMode="auto">
          <a:xfrm>
            <a:off x="2205" y="6066479"/>
            <a:ext cx="12187592" cy="806823"/>
          </a:xfrm>
          <a:prstGeom prst="rect">
            <a:avLst/>
          </a:prstGeom>
          <a:noFill/>
          <a:ln w="9525">
            <a:noFill/>
            <a:miter lim="800000"/>
            <a:headEnd/>
            <a:tailEnd/>
          </a:ln>
        </p:spPr>
      </p:pic>
      <p:pic>
        <p:nvPicPr>
          <p:cNvPr id="1030" name="Picture 6" descr="Case Study: The Ohio State University Wexner Medical Center - Healthfuse">
            <a:extLst>
              <a:ext uri="{FF2B5EF4-FFF2-40B4-BE49-F238E27FC236}">
                <a16:creationId xmlns:a16="http://schemas.microsoft.com/office/drawing/2014/main" id="{5FAD61CA-02AB-1D42-A413-B86792283C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8328" y="5974735"/>
            <a:ext cx="3899647" cy="974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938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39913</TotalTime>
  <Words>1517</Words>
  <Application>Microsoft Office PowerPoint</Application>
  <PresentationFormat>Widescreen</PresentationFormat>
  <Paragraphs>177</Paragraphs>
  <Slides>22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 Unicode MS</vt:lpstr>
      <vt:lpstr>等线</vt:lpstr>
      <vt:lpstr>等线 Light</vt:lpstr>
      <vt:lpstr>Arial</vt:lpstr>
      <vt:lpstr>Calibri</vt:lpstr>
      <vt:lpstr>Calibri Light</vt:lpstr>
      <vt:lpstr>Courier New</vt:lpstr>
      <vt:lpstr>Wingdings</vt:lpstr>
      <vt:lpstr>Office Theme</vt:lpstr>
      <vt:lpstr>NIH workshop (NIEHS/NHGRI, May 24-26, 2022) https://www.niehs.nih.gov/news/events/rnaworkshop2022/index.cfm Capturing RNA Sequence and Transcript Diversity, from Technology Innovation to Clinical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Critical Computational Resources</vt:lpstr>
      <vt:lpstr>Summary on RNome workshop</vt:lpstr>
      <vt:lpstr>1. What is RNome? </vt:lpstr>
      <vt:lpstr>1. What is RNome? </vt:lpstr>
      <vt:lpstr>2. Opportunities and challenges in RNome</vt:lpstr>
      <vt:lpstr>3. Application and translation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Jackson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regulatory principle of gene expression revealed by single-molecule long-read sequencing technologies</dc:title>
  <dc:creator>Yunhao Wang</dc:creator>
  <cp:lastModifiedBy>Yunhao Wang</cp:lastModifiedBy>
  <cp:revision>1148</cp:revision>
  <cp:lastPrinted>2019-07-17T21:06:55Z</cp:lastPrinted>
  <dcterms:created xsi:type="dcterms:W3CDTF">2019-04-05T17:32:52Z</dcterms:created>
  <dcterms:modified xsi:type="dcterms:W3CDTF">2022-06-02T21:32:40Z</dcterms:modified>
</cp:coreProperties>
</file>